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2"/>
  </p:notesMasterIdLst>
  <p:sldIdLst>
    <p:sldId id="290" r:id="rId2"/>
    <p:sldId id="433" r:id="rId3"/>
    <p:sldId id="282" r:id="rId4"/>
    <p:sldId id="280" r:id="rId5"/>
    <p:sldId id="438" r:id="rId6"/>
    <p:sldId id="496" r:id="rId7"/>
    <p:sldId id="286" r:id="rId8"/>
    <p:sldId id="302" r:id="rId9"/>
    <p:sldId id="301" r:id="rId10"/>
    <p:sldId id="296" r:id="rId11"/>
    <p:sldId id="297" r:id="rId12"/>
    <p:sldId id="300" r:id="rId13"/>
    <p:sldId id="307" r:id="rId14"/>
    <p:sldId id="304" r:id="rId15"/>
    <p:sldId id="308" r:id="rId16"/>
    <p:sldId id="497" r:id="rId17"/>
    <p:sldId id="306" r:id="rId18"/>
    <p:sldId id="295" r:id="rId19"/>
    <p:sldId id="352" r:id="rId20"/>
    <p:sldId id="350" r:id="rId21"/>
    <p:sldId id="281" r:id="rId22"/>
    <p:sldId id="453" r:id="rId23"/>
    <p:sldId id="278" r:id="rId24"/>
    <p:sldId id="315" r:id="rId25"/>
    <p:sldId id="316" r:id="rId26"/>
    <p:sldId id="317" r:id="rId27"/>
    <p:sldId id="318" r:id="rId28"/>
    <p:sldId id="319" r:id="rId29"/>
    <p:sldId id="320" r:id="rId30"/>
    <p:sldId id="321" r:id="rId31"/>
    <p:sldId id="322" r:id="rId32"/>
    <p:sldId id="323" r:id="rId33"/>
    <p:sldId id="324" r:id="rId34"/>
    <p:sldId id="325" r:id="rId35"/>
    <p:sldId id="326" r:id="rId36"/>
    <p:sldId id="327" r:id="rId37"/>
    <p:sldId id="328" r:id="rId38"/>
    <p:sldId id="329" r:id="rId39"/>
    <p:sldId id="412" r:id="rId40"/>
    <p:sldId id="330" r:id="rId41"/>
    <p:sldId id="331" r:id="rId42"/>
    <p:sldId id="332" r:id="rId43"/>
    <p:sldId id="333" r:id="rId44"/>
    <p:sldId id="334" r:id="rId45"/>
    <p:sldId id="335" r:id="rId46"/>
    <p:sldId id="336" r:id="rId47"/>
    <p:sldId id="337" r:id="rId48"/>
    <p:sldId id="338" r:id="rId49"/>
    <p:sldId id="339" r:id="rId50"/>
    <p:sldId id="340" r:id="rId51"/>
    <p:sldId id="341" r:id="rId52"/>
    <p:sldId id="342" r:id="rId53"/>
    <p:sldId id="343" r:id="rId54"/>
    <p:sldId id="344" r:id="rId55"/>
    <p:sldId id="413" r:id="rId56"/>
    <p:sldId id="414" r:id="rId57"/>
    <p:sldId id="347" r:id="rId58"/>
    <p:sldId id="346" r:id="rId59"/>
    <p:sldId id="348" r:id="rId60"/>
    <p:sldId id="349" r:id="rId61"/>
    <p:sldId id="435" r:id="rId62"/>
    <p:sldId id="353" r:id="rId63"/>
    <p:sldId id="354" r:id="rId64"/>
    <p:sldId id="378" r:id="rId65"/>
    <p:sldId id="379" r:id="rId66"/>
    <p:sldId id="411" r:id="rId67"/>
    <p:sldId id="356" r:id="rId68"/>
    <p:sldId id="368" r:id="rId69"/>
    <p:sldId id="404" r:id="rId70"/>
    <p:sldId id="405" r:id="rId71"/>
    <p:sldId id="407" r:id="rId72"/>
    <p:sldId id="406" r:id="rId73"/>
    <p:sldId id="480" r:id="rId74"/>
    <p:sldId id="479" r:id="rId75"/>
    <p:sldId id="478" r:id="rId76"/>
    <p:sldId id="477" r:id="rId77"/>
    <p:sldId id="481" r:id="rId78"/>
    <p:sldId id="482" r:id="rId79"/>
    <p:sldId id="483" r:id="rId80"/>
    <p:sldId id="485" r:id="rId81"/>
    <p:sldId id="374" r:id="rId82"/>
    <p:sldId id="439" r:id="rId83"/>
    <p:sldId id="486" r:id="rId84"/>
    <p:sldId id="490" r:id="rId85"/>
    <p:sldId id="489" r:id="rId86"/>
    <p:sldId id="488" r:id="rId87"/>
    <p:sldId id="492" r:id="rId88"/>
    <p:sldId id="491" r:id="rId89"/>
    <p:sldId id="493" r:id="rId90"/>
    <p:sldId id="440" r:id="rId91"/>
    <p:sldId id="441" r:id="rId92"/>
    <p:sldId id="442" r:id="rId93"/>
    <p:sldId id="444" r:id="rId94"/>
    <p:sldId id="446" r:id="rId95"/>
    <p:sldId id="445" r:id="rId96"/>
    <p:sldId id="443" r:id="rId97"/>
    <p:sldId id="447" r:id="rId98"/>
    <p:sldId id="449" r:id="rId99"/>
    <p:sldId id="372" r:id="rId100"/>
    <p:sldId id="389" r:id="rId101"/>
    <p:sldId id="473" r:id="rId102"/>
    <p:sldId id="474" r:id="rId103"/>
    <p:sldId id="475" r:id="rId104"/>
    <p:sldId id="476" r:id="rId105"/>
    <p:sldId id="392" r:id="rId106"/>
    <p:sldId id="391" r:id="rId107"/>
    <p:sldId id="390" r:id="rId108"/>
    <p:sldId id="393" r:id="rId109"/>
    <p:sldId id="394" r:id="rId110"/>
    <p:sldId id="395" r:id="rId111"/>
    <p:sldId id="396" r:id="rId112"/>
    <p:sldId id="454" r:id="rId113"/>
    <p:sldId id="457" r:id="rId114"/>
    <p:sldId id="456" r:id="rId115"/>
    <p:sldId id="455" r:id="rId116"/>
    <p:sldId id="462" r:id="rId117"/>
    <p:sldId id="461" r:id="rId118"/>
    <p:sldId id="460" r:id="rId119"/>
    <p:sldId id="459" r:id="rId120"/>
    <p:sldId id="458" r:id="rId121"/>
    <p:sldId id="467" r:id="rId122"/>
    <p:sldId id="466" r:id="rId123"/>
    <p:sldId id="465" r:id="rId124"/>
    <p:sldId id="464" r:id="rId125"/>
    <p:sldId id="463" r:id="rId126"/>
    <p:sldId id="470" r:id="rId127"/>
    <p:sldId id="469" r:id="rId128"/>
    <p:sldId id="468" r:id="rId129"/>
    <p:sldId id="471" r:id="rId130"/>
    <p:sldId id="472" r:id="rId131"/>
    <p:sldId id="365" r:id="rId132"/>
    <p:sldId id="371" r:id="rId133"/>
    <p:sldId id="498" r:id="rId134"/>
    <p:sldId id="357" r:id="rId135"/>
    <p:sldId id="416" r:id="rId136"/>
    <p:sldId id="418" r:id="rId137"/>
    <p:sldId id="417" r:id="rId138"/>
    <p:sldId id="420" r:id="rId139"/>
    <p:sldId id="421" r:id="rId140"/>
    <p:sldId id="419" r:id="rId141"/>
    <p:sldId id="422" r:id="rId142"/>
    <p:sldId id="423" r:id="rId143"/>
    <p:sldId id="424" r:id="rId144"/>
    <p:sldId id="425" r:id="rId145"/>
    <p:sldId id="366" r:id="rId146"/>
    <p:sldId id="428" r:id="rId147"/>
    <p:sldId id="427" r:id="rId148"/>
    <p:sldId id="429" r:id="rId149"/>
    <p:sldId id="436" r:id="rId150"/>
    <p:sldId id="410" r:id="rId151"/>
    <p:sldId id="431" r:id="rId152"/>
    <p:sldId id="415" r:id="rId153"/>
    <p:sldId id="430" r:id="rId154"/>
    <p:sldId id="376" r:id="rId155"/>
    <p:sldId id="377" r:id="rId156"/>
    <p:sldId id="409" r:id="rId157"/>
    <p:sldId id="499" r:id="rId158"/>
    <p:sldId id="434" r:id="rId159"/>
    <p:sldId id="375" r:id="rId160"/>
    <p:sldId id="495" r:id="rId16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3AADCC78-C67F-C147-A6BA-067DA5B6772F}">
          <p14:sldIdLst>
            <p14:sldId id="290"/>
            <p14:sldId id="433"/>
            <p14:sldId id="282"/>
            <p14:sldId id="280"/>
            <p14:sldId id="438"/>
            <p14:sldId id="496"/>
            <p14:sldId id="286"/>
            <p14:sldId id="302"/>
            <p14:sldId id="301"/>
            <p14:sldId id="296"/>
            <p14:sldId id="297"/>
            <p14:sldId id="300"/>
            <p14:sldId id="307"/>
            <p14:sldId id="304"/>
            <p14:sldId id="308"/>
            <p14:sldId id="497"/>
            <p14:sldId id="306"/>
            <p14:sldId id="295"/>
            <p14:sldId id="352"/>
            <p14:sldId id="350"/>
            <p14:sldId id="281"/>
            <p14:sldId id="453"/>
          </p14:sldIdLst>
        </p14:section>
        <p14:section name="The Erlang VM" id="{E05A52A7-4BA2-9E4A-8100-A2B326FA7741}">
          <p14:sldIdLst>
            <p14:sldId id="278"/>
            <p14:sldId id="315"/>
            <p14:sldId id="316"/>
            <p14:sldId id="317"/>
            <p14:sldId id="318"/>
            <p14:sldId id="319"/>
            <p14:sldId id="320"/>
            <p14:sldId id="321"/>
            <p14:sldId id="322"/>
            <p14:sldId id="323"/>
            <p14:sldId id="324"/>
            <p14:sldId id="325"/>
            <p14:sldId id="326"/>
            <p14:sldId id="327"/>
            <p14:sldId id="328"/>
            <p14:sldId id="329"/>
            <p14:sldId id="412"/>
            <p14:sldId id="330"/>
            <p14:sldId id="331"/>
            <p14:sldId id="332"/>
            <p14:sldId id="333"/>
            <p14:sldId id="334"/>
            <p14:sldId id="335"/>
            <p14:sldId id="336"/>
            <p14:sldId id="337"/>
            <p14:sldId id="338"/>
            <p14:sldId id="339"/>
            <p14:sldId id="340"/>
            <p14:sldId id="341"/>
            <p14:sldId id="342"/>
            <p14:sldId id="343"/>
            <p14:sldId id="344"/>
            <p14:sldId id="413"/>
            <p14:sldId id="414"/>
            <p14:sldId id="347"/>
            <p14:sldId id="346"/>
            <p14:sldId id="348"/>
            <p14:sldId id="349"/>
            <p14:sldId id="435"/>
          </p14:sldIdLst>
        </p14:section>
        <p14:section name="Elixir Language" id="{44BC7F83-F0BD-1742-BFE3-9006C0C9C245}">
          <p14:sldIdLst>
            <p14:sldId id="353"/>
            <p14:sldId id="354"/>
            <p14:sldId id="378"/>
            <p14:sldId id="379"/>
            <p14:sldId id="411"/>
            <p14:sldId id="356"/>
            <p14:sldId id="368"/>
            <p14:sldId id="404"/>
            <p14:sldId id="405"/>
            <p14:sldId id="407"/>
            <p14:sldId id="406"/>
            <p14:sldId id="480"/>
            <p14:sldId id="479"/>
            <p14:sldId id="478"/>
            <p14:sldId id="477"/>
            <p14:sldId id="481"/>
            <p14:sldId id="482"/>
            <p14:sldId id="483"/>
            <p14:sldId id="485"/>
            <p14:sldId id="374"/>
            <p14:sldId id="439"/>
            <p14:sldId id="486"/>
            <p14:sldId id="490"/>
            <p14:sldId id="489"/>
            <p14:sldId id="488"/>
            <p14:sldId id="492"/>
            <p14:sldId id="491"/>
            <p14:sldId id="493"/>
            <p14:sldId id="440"/>
            <p14:sldId id="441"/>
            <p14:sldId id="442"/>
            <p14:sldId id="444"/>
            <p14:sldId id="446"/>
            <p14:sldId id="445"/>
            <p14:sldId id="443"/>
            <p14:sldId id="447"/>
            <p14:sldId id="449"/>
            <p14:sldId id="372"/>
            <p14:sldId id="389"/>
            <p14:sldId id="473"/>
            <p14:sldId id="474"/>
            <p14:sldId id="475"/>
            <p14:sldId id="476"/>
            <p14:sldId id="392"/>
            <p14:sldId id="391"/>
            <p14:sldId id="390"/>
            <p14:sldId id="393"/>
            <p14:sldId id="394"/>
            <p14:sldId id="395"/>
            <p14:sldId id="396"/>
            <p14:sldId id="454"/>
            <p14:sldId id="457"/>
            <p14:sldId id="456"/>
            <p14:sldId id="455"/>
            <p14:sldId id="462"/>
            <p14:sldId id="461"/>
            <p14:sldId id="460"/>
            <p14:sldId id="459"/>
            <p14:sldId id="458"/>
            <p14:sldId id="467"/>
            <p14:sldId id="466"/>
            <p14:sldId id="465"/>
            <p14:sldId id="464"/>
            <p14:sldId id="463"/>
            <p14:sldId id="470"/>
            <p14:sldId id="469"/>
            <p14:sldId id="468"/>
            <p14:sldId id="471"/>
            <p14:sldId id="472"/>
          </p14:sldIdLst>
        </p14:section>
        <p14:section name="OTP" id="{BCD8E2DD-9449-814C-95BB-BD7EEC66AAC0}">
          <p14:sldIdLst>
            <p14:sldId id="365"/>
            <p14:sldId id="371"/>
            <p14:sldId id="498"/>
            <p14:sldId id="357"/>
            <p14:sldId id="416"/>
            <p14:sldId id="418"/>
            <p14:sldId id="417"/>
            <p14:sldId id="420"/>
            <p14:sldId id="421"/>
            <p14:sldId id="419"/>
            <p14:sldId id="422"/>
            <p14:sldId id="423"/>
            <p14:sldId id="424"/>
            <p14:sldId id="425"/>
            <p14:sldId id="366"/>
          </p14:sldIdLst>
        </p14:section>
        <p14:section name="Phoenix and Ecto" id="{A6C3C006-6AF0-E34A-866F-519FF297C81E}">
          <p14:sldIdLst>
            <p14:sldId id="428"/>
            <p14:sldId id="427"/>
            <p14:sldId id="429"/>
            <p14:sldId id="436"/>
          </p14:sldIdLst>
        </p14:section>
        <p14:section name="Summary" id="{29ED78D2-A62E-0D4B-A755-E161CD079FBD}">
          <p14:sldIdLst>
            <p14:sldId id="410"/>
            <p14:sldId id="431"/>
            <p14:sldId id="415"/>
            <p14:sldId id="430"/>
            <p14:sldId id="376"/>
            <p14:sldId id="377"/>
            <p14:sldId id="409"/>
            <p14:sldId id="499"/>
            <p14:sldId id="434"/>
            <p14:sldId id="375"/>
            <p14:sldId id="495"/>
          </p14:sldIdLst>
        </p14:section>
        <p14:section name="Scraps" id="{AC100F86-88DF-D44C-9EB4-CD8E88BF1225}">
          <p14:sldIdLst/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F497D"/>
    <a:srgbClr val="FFF097"/>
    <a:srgbClr val="FFDFCF"/>
    <a:srgbClr val="CCFF66"/>
    <a:srgbClr val="004300"/>
    <a:srgbClr val="768EBC"/>
    <a:srgbClr val="E0E1FF"/>
    <a:srgbClr val="007400"/>
    <a:srgbClr val="FF616A"/>
    <a:srgbClr val="FF89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934" autoAdjust="0"/>
    <p:restoredTop sz="82030" autoAdjust="0"/>
  </p:normalViewPr>
  <p:slideViewPr>
    <p:cSldViewPr snapToGrid="0" snapToObjects="1">
      <p:cViewPr>
        <p:scale>
          <a:sx n="108" d="100"/>
          <a:sy n="108" d="100"/>
        </p:scale>
        <p:origin x="-2608" y="-6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2912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42" Type="http://schemas.openxmlformats.org/officeDocument/2006/relationships/slide" Target="slides/slide141.xml"/><Relationship Id="rId143" Type="http://schemas.openxmlformats.org/officeDocument/2006/relationships/slide" Target="slides/slide142.xml"/><Relationship Id="rId144" Type="http://schemas.openxmlformats.org/officeDocument/2006/relationships/slide" Target="slides/slide143.xml"/><Relationship Id="rId145" Type="http://schemas.openxmlformats.org/officeDocument/2006/relationships/slide" Target="slides/slide144.xml"/><Relationship Id="rId146" Type="http://schemas.openxmlformats.org/officeDocument/2006/relationships/slide" Target="slides/slide145.xml"/><Relationship Id="rId147" Type="http://schemas.openxmlformats.org/officeDocument/2006/relationships/slide" Target="slides/slide146.xml"/><Relationship Id="rId148" Type="http://schemas.openxmlformats.org/officeDocument/2006/relationships/slide" Target="slides/slide147.xml"/><Relationship Id="rId149" Type="http://schemas.openxmlformats.org/officeDocument/2006/relationships/slide" Target="slides/slide14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150" Type="http://schemas.openxmlformats.org/officeDocument/2006/relationships/slide" Target="slides/slide149.xml"/><Relationship Id="rId151" Type="http://schemas.openxmlformats.org/officeDocument/2006/relationships/slide" Target="slides/slide150.xml"/><Relationship Id="rId152" Type="http://schemas.openxmlformats.org/officeDocument/2006/relationships/slide" Target="slides/slide15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53" Type="http://schemas.openxmlformats.org/officeDocument/2006/relationships/slide" Target="slides/slide152.xml"/><Relationship Id="rId154" Type="http://schemas.openxmlformats.org/officeDocument/2006/relationships/slide" Target="slides/slide153.xml"/><Relationship Id="rId155" Type="http://schemas.openxmlformats.org/officeDocument/2006/relationships/slide" Target="slides/slide154.xml"/><Relationship Id="rId156" Type="http://schemas.openxmlformats.org/officeDocument/2006/relationships/slide" Target="slides/slide155.xml"/><Relationship Id="rId157" Type="http://schemas.openxmlformats.org/officeDocument/2006/relationships/slide" Target="slides/slide156.xml"/><Relationship Id="rId158" Type="http://schemas.openxmlformats.org/officeDocument/2006/relationships/slide" Target="slides/slide157.xml"/><Relationship Id="rId159" Type="http://schemas.openxmlformats.org/officeDocument/2006/relationships/slide" Target="slides/slide15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160" Type="http://schemas.openxmlformats.org/officeDocument/2006/relationships/slide" Target="slides/slide159.xml"/><Relationship Id="rId161" Type="http://schemas.openxmlformats.org/officeDocument/2006/relationships/slide" Target="slides/slide160.xml"/><Relationship Id="rId162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63" Type="http://schemas.openxmlformats.org/officeDocument/2006/relationships/printerSettings" Target="printerSettings/printerSettings1.bin"/><Relationship Id="rId164" Type="http://schemas.openxmlformats.org/officeDocument/2006/relationships/presProps" Target="presProps.xml"/><Relationship Id="rId165" Type="http://schemas.openxmlformats.org/officeDocument/2006/relationships/viewProps" Target="viewProps.xml"/><Relationship Id="rId166" Type="http://schemas.openxmlformats.org/officeDocument/2006/relationships/theme" Target="theme/theme1.xml"/><Relationship Id="rId167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B406A89-0AFC-5245-8DF3-13EF9E037887}" type="doc">
      <dgm:prSet loTypeId="urn:microsoft.com/office/officeart/2008/layout/HorizontalMultiLevelHierarchy" loCatId="" qsTypeId="urn:microsoft.com/office/officeart/2005/8/quickstyle/3D6" qsCatId="3D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8ABDD870-4C0F-B345-8DF3-C23E5C996E2F}">
      <dgm:prSet/>
      <dgm:spPr/>
      <dgm:t>
        <a:bodyPr/>
        <a:lstStyle/>
        <a:p>
          <a:r>
            <a:rPr lang="en-US" dirty="0" smtClean="0"/>
            <a:t>Languages</a:t>
          </a:r>
          <a:endParaRPr lang="en-US" dirty="0"/>
        </a:p>
      </dgm:t>
    </dgm:pt>
    <dgm:pt modelId="{5E89ACDD-1EBF-F34C-A6B3-3A3709843E0E}" type="parTrans" cxnId="{1ADE3789-AE71-5142-BCAC-119372CD0207}">
      <dgm:prSet/>
      <dgm:spPr/>
      <dgm:t>
        <a:bodyPr/>
        <a:lstStyle/>
        <a:p>
          <a:endParaRPr lang="en-US"/>
        </a:p>
      </dgm:t>
    </dgm:pt>
    <dgm:pt modelId="{0DF099CC-7601-6D4B-80A4-AB41C03F62F5}" type="sibTrans" cxnId="{1ADE3789-AE71-5142-BCAC-119372CD0207}">
      <dgm:prSet/>
      <dgm:spPr/>
      <dgm:t>
        <a:bodyPr/>
        <a:lstStyle/>
        <a:p>
          <a:endParaRPr lang="en-US"/>
        </a:p>
      </dgm:t>
    </dgm:pt>
    <dgm:pt modelId="{811C5CD4-AD12-214D-BE74-96819BC36AD2}">
      <dgm:prSet/>
      <dgm:spPr/>
      <dgm:t>
        <a:bodyPr/>
        <a:lstStyle/>
        <a:p>
          <a:r>
            <a:rPr lang="en-US" dirty="0" smtClean="0"/>
            <a:t>Imperative</a:t>
          </a:r>
          <a:endParaRPr lang="en-US" dirty="0"/>
        </a:p>
      </dgm:t>
    </dgm:pt>
    <dgm:pt modelId="{1467BAA7-CE80-EC44-BA78-D04AD5C0010F}" type="parTrans" cxnId="{BBB4431E-6831-364F-ABF1-BB978105DCA2}">
      <dgm:prSet/>
      <dgm:spPr/>
      <dgm:t>
        <a:bodyPr/>
        <a:lstStyle/>
        <a:p>
          <a:endParaRPr lang="en-US"/>
        </a:p>
      </dgm:t>
    </dgm:pt>
    <dgm:pt modelId="{9911C6FC-CD9C-A44C-942E-15150C3D1A8B}" type="sibTrans" cxnId="{BBB4431E-6831-364F-ABF1-BB978105DCA2}">
      <dgm:prSet/>
      <dgm:spPr/>
      <dgm:t>
        <a:bodyPr/>
        <a:lstStyle/>
        <a:p>
          <a:endParaRPr lang="en-US"/>
        </a:p>
      </dgm:t>
    </dgm:pt>
    <dgm:pt modelId="{B5BE3622-7FE9-FC49-BC37-09E2846EC428}">
      <dgm:prSet/>
      <dgm:spPr/>
      <dgm:t>
        <a:bodyPr/>
        <a:lstStyle/>
        <a:p>
          <a:r>
            <a:rPr lang="en-US" dirty="0" smtClean="0"/>
            <a:t>Procedural</a:t>
          </a:r>
          <a:endParaRPr lang="en-US" dirty="0"/>
        </a:p>
      </dgm:t>
    </dgm:pt>
    <dgm:pt modelId="{70D269D8-97C9-664D-B5B3-77FAEE6B8C11}" type="parTrans" cxnId="{9610A3FB-76F0-CE41-986A-066B8D9BF2B5}">
      <dgm:prSet/>
      <dgm:spPr/>
      <dgm:t>
        <a:bodyPr/>
        <a:lstStyle/>
        <a:p>
          <a:endParaRPr lang="en-US"/>
        </a:p>
      </dgm:t>
    </dgm:pt>
    <dgm:pt modelId="{608D214D-B6A9-4245-BBA9-5945102E48A8}" type="sibTrans" cxnId="{9610A3FB-76F0-CE41-986A-066B8D9BF2B5}">
      <dgm:prSet/>
      <dgm:spPr/>
      <dgm:t>
        <a:bodyPr/>
        <a:lstStyle/>
        <a:p>
          <a:endParaRPr lang="en-US"/>
        </a:p>
      </dgm:t>
    </dgm:pt>
    <dgm:pt modelId="{6F97176C-2EDB-0E4D-BA75-298240ABE37B}">
      <dgm:prSet/>
      <dgm:spPr/>
      <dgm:t>
        <a:bodyPr/>
        <a:lstStyle/>
        <a:p>
          <a:r>
            <a:rPr lang="en-US" dirty="0" smtClean="0"/>
            <a:t>OO</a:t>
          </a:r>
          <a:endParaRPr lang="en-US" dirty="0"/>
        </a:p>
      </dgm:t>
    </dgm:pt>
    <dgm:pt modelId="{83F91C69-5E20-904E-895D-0D3F869A73AD}" type="parTrans" cxnId="{6969C6A0-AE3B-D843-9683-E41855F523EC}">
      <dgm:prSet/>
      <dgm:spPr/>
      <dgm:t>
        <a:bodyPr/>
        <a:lstStyle/>
        <a:p>
          <a:endParaRPr lang="en-US"/>
        </a:p>
      </dgm:t>
    </dgm:pt>
    <dgm:pt modelId="{76F09E75-A9B4-9D4D-B710-6B1FCA8C3D8D}" type="sibTrans" cxnId="{6969C6A0-AE3B-D843-9683-E41855F523EC}">
      <dgm:prSet/>
      <dgm:spPr/>
      <dgm:t>
        <a:bodyPr/>
        <a:lstStyle/>
        <a:p>
          <a:endParaRPr lang="en-US"/>
        </a:p>
      </dgm:t>
    </dgm:pt>
    <dgm:pt modelId="{833BFC71-90C6-D549-8203-09563F156F6C}">
      <dgm:prSet/>
      <dgm:spPr/>
      <dgm:t>
        <a:bodyPr/>
        <a:lstStyle/>
        <a:p>
          <a:r>
            <a:rPr lang="en-US" dirty="0" smtClean="0"/>
            <a:t>Declarative</a:t>
          </a:r>
          <a:endParaRPr lang="en-US" dirty="0"/>
        </a:p>
      </dgm:t>
    </dgm:pt>
    <dgm:pt modelId="{5AF7D4B3-7283-3A43-AF29-B644D1A12119}" type="parTrans" cxnId="{810C2D2E-6870-494F-B659-5A6328879134}">
      <dgm:prSet/>
      <dgm:spPr/>
      <dgm:t>
        <a:bodyPr/>
        <a:lstStyle/>
        <a:p>
          <a:endParaRPr lang="en-US"/>
        </a:p>
      </dgm:t>
    </dgm:pt>
    <dgm:pt modelId="{F52787D2-AD5E-F847-A6D8-589DE1D14F0D}" type="sibTrans" cxnId="{810C2D2E-6870-494F-B659-5A6328879134}">
      <dgm:prSet/>
      <dgm:spPr/>
      <dgm:t>
        <a:bodyPr/>
        <a:lstStyle/>
        <a:p>
          <a:endParaRPr lang="en-US"/>
        </a:p>
      </dgm:t>
    </dgm:pt>
    <dgm:pt modelId="{FDC5E1D0-85E5-DD46-990F-3785222D050F}">
      <dgm:prSet/>
      <dgm:spPr/>
      <dgm:t>
        <a:bodyPr/>
        <a:lstStyle/>
        <a:p>
          <a:r>
            <a:rPr lang="en-US" dirty="0" smtClean="0"/>
            <a:t>Functional</a:t>
          </a:r>
          <a:endParaRPr lang="en-US" dirty="0"/>
        </a:p>
      </dgm:t>
    </dgm:pt>
    <dgm:pt modelId="{445CA879-1016-9742-8B79-B9F373E25006}" type="parTrans" cxnId="{CDD2C199-0B9E-0546-843F-7918850CA9DD}">
      <dgm:prSet/>
      <dgm:spPr/>
      <dgm:t>
        <a:bodyPr/>
        <a:lstStyle/>
        <a:p>
          <a:endParaRPr lang="en-US"/>
        </a:p>
      </dgm:t>
    </dgm:pt>
    <dgm:pt modelId="{2BA5D7DA-75F2-1A4C-B9BB-21CC9D213B4C}" type="sibTrans" cxnId="{CDD2C199-0B9E-0546-843F-7918850CA9DD}">
      <dgm:prSet/>
      <dgm:spPr/>
      <dgm:t>
        <a:bodyPr/>
        <a:lstStyle/>
        <a:p>
          <a:endParaRPr lang="en-US"/>
        </a:p>
      </dgm:t>
    </dgm:pt>
    <dgm:pt modelId="{0A29615F-4A9C-2941-A951-D225B39CA0BC}">
      <dgm:prSet/>
      <dgm:spPr/>
      <dgm:t>
        <a:bodyPr/>
        <a:lstStyle/>
        <a:p>
          <a:r>
            <a:rPr lang="en-US" dirty="0" smtClean="0"/>
            <a:t>Data flow</a:t>
          </a:r>
          <a:endParaRPr lang="en-US" dirty="0"/>
        </a:p>
      </dgm:t>
    </dgm:pt>
    <dgm:pt modelId="{E8EFACDD-2637-2A47-88C3-FA9F6BB2EF65}" type="parTrans" cxnId="{1F159655-4E31-C94E-9200-849D45D090B9}">
      <dgm:prSet/>
      <dgm:spPr/>
      <dgm:t>
        <a:bodyPr/>
        <a:lstStyle/>
        <a:p>
          <a:endParaRPr lang="en-US"/>
        </a:p>
      </dgm:t>
    </dgm:pt>
    <dgm:pt modelId="{064C6B9F-C26E-524A-A0CB-60CC5AFDAA9B}" type="sibTrans" cxnId="{1F159655-4E31-C94E-9200-849D45D090B9}">
      <dgm:prSet/>
      <dgm:spPr/>
      <dgm:t>
        <a:bodyPr/>
        <a:lstStyle/>
        <a:p>
          <a:endParaRPr lang="en-US"/>
        </a:p>
      </dgm:t>
    </dgm:pt>
    <dgm:pt modelId="{4284D4B9-5DA7-174E-9D52-823F5F5831AE}">
      <dgm:prSet/>
      <dgm:spPr/>
      <dgm:t>
        <a:bodyPr/>
        <a:lstStyle/>
        <a:p>
          <a:r>
            <a:rPr lang="en-US" dirty="0" smtClean="0"/>
            <a:t>Logic</a:t>
          </a:r>
          <a:endParaRPr lang="en-US" dirty="0"/>
        </a:p>
      </dgm:t>
    </dgm:pt>
    <dgm:pt modelId="{1E3303ED-D4F0-1441-9333-0B51A0B760E4}" type="parTrans" cxnId="{DB359E1D-269F-2B41-913F-1131A5C1B8DC}">
      <dgm:prSet/>
      <dgm:spPr/>
      <dgm:t>
        <a:bodyPr/>
        <a:lstStyle/>
        <a:p>
          <a:endParaRPr lang="en-US"/>
        </a:p>
      </dgm:t>
    </dgm:pt>
    <dgm:pt modelId="{ABB91007-29DC-0245-AB08-0170FFB4EF75}" type="sibTrans" cxnId="{DB359E1D-269F-2B41-913F-1131A5C1B8DC}">
      <dgm:prSet/>
      <dgm:spPr/>
      <dgm:t>
        <a:bodyPr/>
        <a:lstStyle/>
        <a:p>
          <a:endParaRPr lang="en-US"/>
        </a:p>
      </dgm:t>
    </dgm:pt>
    <dgm:pt modelId="{05F2D9D5-2CEB-9546-9347-8BC9F3F4C24A}" type="pres">
      <dgm:prSet presAssocID="{1B406A89-0AFC-5245-8DF3-13EF9E037887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A07D501-6F8E-EF4F-B36F-5FBB848C0B74}" type="pres">
      <dgm:prSet presAssocID="{8ABDD870-4C0F-B345-8DF3-C23E5C996E2F}" presName="root1" presStyleCnt="0"/>
      <dgm:spPr/>
    </dgm:pt>
    <dgm:pt modelId="{6763ADE1-88AC-5E44-8724-D353242F4DA3}" type="pres">
      <dgm:prSet presAssocID="{8ABDD870-4C0F-B345-8DF3-C23E5C996E2F}" presName="LevelOneTextNod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5E660E5-BFDF-2C49-8AC6-509C3C4F1E33}" type="pres">
      <dgm:prSet presAssocID="{8ABDD870-4C0F-B345-8DF3-C23E5C996E2F}" presName="level2hierChild" presStyleCnt="0"/>
      <dgm:spPr/>
    </dgm:pt>
    <dgm:pt modelId="{1FF3EE61-0DE7-7847-96D1-AAFF7B3B471E}" type="pres">
      <dgm:prSet presAssocID="{1467BAA7-CE80-EC44-BA78-D04AD5C0010F}" presName="conn2-1" presStyleLbl="parChTrans1D2" presStyleIdx="0" presStyleCnt="2"/>
      <dgm:spPr/>
      <dgm:t>
        <a:bodyPr/>
        <a:lstStyle/>
        <a:p>
          <a:endParaRPr lang="en-US"/>
        </a:p>
      </dgm:t>
    </dgm:pt>
    <dgm:pt modelId="{17753B2C-A4E1-0940-94F8-6D3075E8ED24}" type="pres">
      <dgm:prSet presAssocID="{1467BAA7-CE80-EC44-BA78-D04AD5C0010F}" presName="connTx" presStyleLbl="parChTrans1D2" presStyleIdx="0" presStyleCnt="2"/>
      <dgm:spPr/>
      <dgm:t>
        <a:bodyPr/>
        <a:lstStyle/>
        <a:p>
          <a:endParaRPr lang="en-US"/>
        </a:p>
      </dgm:t>
    </dgm:pt>
    <dgm:pt modelId="{88C35D42-F974-3242-853A-C84CB2A99366}" type="pres">
      <dgm:prSet presAssocID="{811C5CD4-AD12-214D-BE74-96819BC36AD2}" presName="root2" presStyleCnt="0"/>
      <dgm:spPr/>
    </dgm:pt>
    <dgm:pt modelId="{26BD5444-6F5D-8D4C-95DC-CBB61F3A904E}" type="pres">
      <dgm:prSet presAssocID="{811C5CD4-AD12-214D-BE74-96819BC36AD2}" presName="LevelTwoTextNode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C7FD23D-03F4-9D47-ABBA-1155EF712992}" type="pres">
      <dgm:prSet presAssocID="{811C5CD4-AD12-214D-BE74-96819BC36AD2}" presName="level3hierChild" presStyleCnt="0"/>
      <dgm:spPr/>
    </dgm:pt>
    <dgm:pt modelId="{AB6E690B-1435-EF44-BC6E-8C3E8225570B}" type="pres">
      <dgm:prSet presAssocID="{70D269D8-97C9-664D-B5B3-77FAEE6B8C11}" presName="conn2-1" presStyleLbl="parChTrans1D3" presStyleIdx="0" presStyleCnt="5"/>
      <dgm:spPr/>
      <dgm:t>
        <a:bodyPr/>
        <a:lstStyle/>
        <a:p>
          <a:endParaRPr lang="en-US"/>
        </a:p>
      </dgm:t>
    </dgm:pt>
    <dgm:pt modelId="{E0B1DE07-A570-B449-B26F-484B7FBCD9B9}" type="pres">
      <dgm:prSet presAssocID="{70D269D8-97C9-664D-B5B3-77FAEE6B8C11}" presName="connTx" presStyleLbl="parChTrans1D3" presStyleIdx="0" presStyleCnt="5"/>
      <dgm:spPr/>
      <dgm:t>
        <a:bodyPr/>
        <a:lstStyle/>
        <a:p>
          <a:endParaRPr lang="en-US"/>
        </a:p>
      </dgm:t>
    </dgm:pt>
    <dgm:pt modelId="{B76C2BAA-2A74-E342-811E-500CE4A4DACB}" type="pres">
      <dgm:prSet presAssocID="{B5BE3622-7FE9-FC49-BC37-09E2846EC428}" presName="root2" presStyleCnt="0"/>
      <dgm:spPr/>
    </dgm:pt>
    <dgm:pt modelId="{A535DC82-60A9-C740-A929-C904119ABB6B}" type="pres">
      <dgm:prSet presAssocID="{B5BE3622-7FE9-FC49-BC37-09E2846EC428}" presName="LevelTwoTextNode" presStyleLbl="node3" presStyleIdx="0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9865014-6B0E-3441-BD13-2333F3FF4D44}" type="pres">
      <dgm:prSet presAssocID="{B5BE3622-7FE9-FC49-BC37-09E2846EC428}" presName="level3hierChild" presStyleCnt="0"/>
      <dgm:spPr/>
    </dgm:pt>
    <dgm:pt modelId="{6F889E44-6CF7-A14D-8DEB-B9A6290D872F}" type="pres">
      <dgm:prSet presAssocID="{83F91C69-5E20-904E-895D-0D3F869A73AD}" presName="conn2-1" presStyleLbl="parChTrans1D3" presStyleIdx="1" presStyleCnt="5"/>
      <dgm:spPr/>
      <dgm:t>
        <a:bodyPr/>
        <a:lstStyle/>
        <a:p>
          <a:endParaRPr lang="en-US"/>
        </a:p>
      </dgm:t>
    </dgm:pt>
    <dgm:pt modelId="{CFF815DD-B569-2241-9B54-E02B013500D9}" type="pres">
      <dgm:prSet presAssocID="{83F91C69-5E20-904E-895D-0D3F869A73AD}" presName="connTx" presStyleLbl="parChTrans1D3" presStyleIdx="1" presStyleCnt="5"/>
      <dgm:spPr/>
      <dgm:t>
        <a:bodyPr/>
        <a:lstStyle/>
        <a:p>
          <a:endParaRPr lang="en-US"/>
        </a:p>
      </dgm:t>
    </dgm:pt>
    <dgm:pt modelId="{07E00905-0712-A748-BF60-93000025F97B}" type="pres">
      <dgm:prSet presAssocID="{6F97176C-2EDB-0E4D-BA75-298240ABE37B}" presName="root2" presStyleCnt="0"/>
      <dgm:spPr/>
    </dgm:pt>
    <dgm:pt modelId="{EECCA304-4F59-4242-969D-3038F748DBDC}" type="pres">
      <dgm:prSet presAssocID="{6F97176C-2EDB-0E4D-BA75-298240ABE37B}" presName="LevelTwoTextNode" presStyleLbl="node3" presStyleIdx="1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3DE9433-5251-FC41-B1EC-13F7C1E0B345}" type="pres">
      <dgm:prSet presAssocID="{6F97176C-2EDB-0E4D-BA75-298240ABE37B}" presName="level3hierChild" presStyleCnt="0"/>
      <dgm:spPr/>
    </dgm:pt>
    <dgm:pt modelId="{EF5C294A-282F-ED44-9FBF-5C1101D7EFD3}" type="pres">
      <dgm:prSet presAssocID="{5AF7D4B3-7283-3A43-AF29-B644D1A12119}" presName="conn2-1" presStyleLbl="parChTrans1D2" presStyleIdx="1" presStyleCnt="2"/>
      <dgm:spPr/>
      <dgm:t>
        <a:bodyPr/>
        <a:lstStyle/>
        <a:p>
          <a:endParaRPr lang="en-US"/>
        </a:p>
      </dgm:t>
    </dgm:pt>
    <dgm:pt modelId="{03E59D62-F72F-6C42-92F3-311D9F3C4050}" type="pres">
      <dgm:prSet presAssocID="{5AF7D4B3-7283-3A43-AF29-B644D1A12119}" presName="connTx" presStyleLbl="parChTrans1D2" presStyleIdx="1" presStyleCnt="2"/>
      <dgm:spPr/>
      <dgm:t>
        <a:bodyPr/>
        <a:lstStyle/>
        <a:p>
          <a:endParaRPr lang="en-US"/>
        </a:p>
      </dgm:t>
    </dgm:pt>
    <dgm:pt modelId="{21CBAF20-7EB0-324D-90D8-26BA1544CEE0}" type="pres">
      <dgm:prSet presAssocID="{833BFC71-90C6-D549-8203-09563F156F6C}" presName="root2" presStyleCnt="0"/>
      <dgm:spPr/>
    </dgm:pt>
    <dgm:pt modelId="{3C8ED603-9631-8D43-8AE9-40DD95FF20E1}" type="pres">
      <dgm:prSet presAssocID="{833BFC71-90C6-D549-8203-09563F156F6C}" presName="LevelTwoTextNode" presStyleLbl="node2" presStyleIdx="1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086D058-9ECE-1B4E-8040-DF0670125461}" type="pres">
      <dgm:prSet presAssocID="{833BFC71-90C6-D549-8203-09563F156F6C}" presName="level3hierChild" presStyleCnt="0"/>
      <dgm:spPr/>
    </dgm:pt>
    <dgm:pt modelId="{A8FB6885-52E8-054A-9442-6A028FB5C666}" type="pres">
      <dgm:prSet presAssocID="{445CA879-1016-9742-8B79-B9F373E25006}" presName="conn2-1" presStyleLbl="parChTrans1D3" presStyleIdx="2" presStyleCnt="5"/>
      <dgm:spPr/>
      <dgm:t>
        <a:bodyPr/>
        <a:lstStyle/>
        <a:p>
          <a:endParaRPr lang="en-US"/>
        </a:p>
      </dgm:t>
    </dgm:pt>
    <dgm:pt modelId="{EEBAF2D4-F088-E542-A671-936E9383F939}" type="pres">
      <dgm:prSet presAssocID="{445CA879-1016-9742-8B79-B9F373E25006}" presName="connTx" presStyleLbl="parChTrans1D3" presStyleIdx="2" presStyleCnt="5"/>
      <dgm:spPr/>
      <dgm:t>
        <a:bodyPr/>
        <a:lstStyle/>
        <a:p>
          <a:endParaRPr lang="en-US"/>
        </a:p>
      </dgm:t>
    </dgm:pt>
    <dgm:pt modelId="{1976425F-6100-A04D-8E94-5908FF519AB9}" type="pres">
      <dgm:prSet presAssocID="{FDC5E1D0-85E5-DD46-990F-3785222D050F}" presName="root2" presStyleCnt="0"/>
      <dgm:spPr/>
    </dgm:pt>
    <dgm:pt modelId="{3B45968E-2D41-DE47-977A-5050AFD0C4D1}" type="pres">
      <dgm:prSet presAssocID="{FDC5E1D0-85E5-DD46-990F-3785222D050F}" presName="LevelTwoTextNode" presStyleLbl="node3" presStyleIdx="2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7E6B09A-5C34-8644-914B-1FF9D510681C}" type="pres">
      <dgm:prSet presAssocID="{FDC5E1D0-85E5-DD46-990F-3785222D050F}" presName="level3hierChild" presStyleCnt="0"/>
      <dgm:spPr/>
    </dgm:pt>
    <dgm:pt modelId="{FA601548-21BE-6D45-BED6-0A5E02591670}" type="pres">
      <dgm:prSet presAssocID="{E8EFACDD-2637-2A47-88C3-FA9F6BB2EF65}" presName="conn2-1" presStyleLbl="parChTrans1D3" presStyleIdx="3" presStyleCnt="5"/>
      <dgm:spPr/>
      <dgm:t>
        <a:bodyPr/>
        <a:lstStyle/>
        <a:p>
          <a:endParaRPr lang="en-US"/>
        </a:p>
      </dgm:t>
    </dgm:pt>
    <dgm:pt modelId="{17E10DE1-0582-D34A-A22F-202033F06673}" type="pres">
      <dgm:prSet presAssocID="{E8EFACDD-2637-2A47-88C3-FA9F6BB2EF65}" presName="connTx" presStyleLbl="parChTrans1D3" presStyleIdx="3" presStyleCnt="5"/>
      <dgm:spPr/>
      <dgm:t>
        <a:bodyPr/>
        <a:lstStyle/>
        <a:p>
          <a:endParaRPr lang="en-US"/>
        </a:p>
      </dgm:t>
    </dgm:pt>
    <dgm:pt modelId="{87EDDA5E-45EF-C04E-87F7-553AFD5A0289}" type="pres">
      <dgm:prSet presAssocID="{0A29615F-4A9C-2941-A951-D225B39CA0BC}" presName="root2" presStyleCnt="0"/>
      <dgm:spPr/>
    </dgm:pt>
    <dgm:pt modelId="{15F6AC51-26DA-DF4F-AEE0-09DB00B10CA3}" type="pres">
      <dgm:prSet presAssocID="{0A29615F-4A9C-2941-A951-D225B39CA0BC}" presName="LevelTwoTextNode" presStyleLbl="node3" presStyleIdx="3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D9D0962-A8E1-D743-8BC2-997BC8B6BAD0}" type="pres">
      <dgm:prSet presAssocID="{0A29615F-4A9C-2941-A951-D225B39CA0BC}" presName="level3hierChild" presStyleCnt="0"/>
      <dgm:spPr/>
    </dgm:pt>
    <dgm:pt modelId="{CA8D549F-0DB0-4F40-82E4-5068F3FC4C1B}" type="pres">
      <dgm:prSet presAssocID="{1E3303ED-D4F0-1441-9333-0B51A0B760E4}" presName="conn2-1" presStyleLbl="parChTrans1D3" presStyleIdx="4" presStyleCnt="5"/>
      <dgm:spPr/>
      <dgm:t>
        <a:bodyPr/>
        <a:lstStyle/>
        <a:p>
          <a:endParaRPr lang="en-US"/>
        </a:p>
      </dgm:t>
    </dgm:pt>
    <dgm:pt modelId="{2D22BA3D-6DEF-1645-A643-50E8B6B01995}" type="pres">
      <dgm:prSet presAssocID="{1E3303ED-D4F0-1441-9333-0B51A0B760E4}" presName="connTx" presStyleLbl="parChTrans1D3" presStyleIdx="4" presStyleCnt="5"/>
      <dgm:spPr/>
      <dgm:t>
        <a:bodyPr/>
        <a:lstStyle/>
        <a:p>
          <a:endParaRPr lang="en-US"/>
        </a:p>
      </dgm:t>
    </dgm:pt>
    <dgm:pt modelId="{E9B36C7F-C9DB-5F4C-B290-638AC90981AA}" type="pres">
      <dgm:prSet presAssocID="{4284D4B9-5DA7-174E-9D52-823F5F5831AE}" presName="root2" presStyleCnt="0"/>
      <dgm:spPr/>
    </dgm:pt>
    <dgm:pt modelId="{F97AFC61-D41B-3E49-900D-20756E7B2B85}" type="pres">
      <dgm:prSet presAssocID="{4284D4B9-5DA7-174E-9D52-823F5F5831AE}" presName="LevelTwoTextNode" presStyleLbl="node3" presStyleIdx="4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ECF550F-8AAD-2C46-9FEF-D87FBF96AC14}" type="pres">
      <dgm:prSet presAssocID="{4284D4B9-5DA7-174E-9D52-823F5F5831AE}" presName="level3hierChild" presStyleCnt="0"/>
      <dgm:spPr/>
    </dgm:pt>
  </dgm:ptLst>
  <dgm:cxnLst>
    <dgm:cxn modelId="{6622B539-8B49-014A-9108-BF675FBF1863}" type="presOf" srcId="{E8EFACDD-2637-2A47-88C3-FA9F6BB2EF65}" destId="{17E10DE1-0582-D34A-A22F-202033F06673}" srcOrd="1" destOrd="0" presId="urn:microsoft.com/office/officeart/2008/layout/HorizontalMultiLevelHierarchy"/>
    <dgm:cxn modelId="{E9D04C91-AB06-4245-A2E7-D7806F297B06}" type="presOf" srcId="{445CA879-1016-9742-8B79-B9F373E25006}" destId="{EEBAF2D4-F088-E542-A671-936E9383F939}" srcOrd="1" destOrd="0" presId="urn:microsoft.com/office/officeart/2008/layout/HorizontalMultiLevelHierarchy"/>
    <dgm:cxn modelId="{DB359E1D-269F-2B41-913F-1131A5C1B8DC}" srcId="{833BFC71-90C6-D549-8203-09563F156F6C}" destId="{4284D4B9-5DA7-174E-9D52-823F5F5831AE}" srcOrd="2" destOrd="0" parTransId="{1E3303ED-D4F0-1441-9333-0B51A0B760E4}" sibTransId="{ABB91007-29DC-0245-AB08-0170FFB4EF75}"/>
    <dgm:cxn modelId="{BA7E34DA-2496-FF40-B86D-CEBD8641CA19}" type="presOf" srcId="{1E3303ED-D4F0-1441-9333-0B51A0B760E4}" destId="{CA8D549F-0DB0-4F40-82E4-5068F3FC4C1B}" srcOrd="0" destOrd="0" presId="urn:microsoft.com/office/officeart/2008/layout/HorizontalMultiLevelHierarchy"/>
    <dgm:cxn modelId="{608B6AA4-B1BB-BF4F-9A79-92B618B4FFDC}" type="presOf" srcId="{1467BAA7-CE80-EC44-BA78-D04AD5C0010F}" destId="{17753B2C-A4E1-0940-94F8-6D3075E8ED24}" srcOrd="1" destOrd="0" presId="urn:microsoft.com/office/officeart/2008/layout/HorizontalMultiLevelHierarchy"/>
    <dgm:cxn modelId="{FC0D51A2-88A6-274E-8E70-D1A2197CF815}" type="presOf" srcId="{5AF7D4B3-7283-3A43-AF29-B644D1A12119}" destId="{03E59D62-F72F-6C42-92F3-311D9F3C4050}" srcOrd="1" destOrd="0" presId="urn:microsoft.com/office/officeart/2008/layout/HorizontalMultiLevelHierarchy"/>
    <dgm:cxn modelId="{C5D1214D-D0C0-0345-AE72-73FECDD155E6}" type="presOf" srcId="{5AF7D4B3-7283-3A43-AF29-B644D1A12119}" destId="{EF5C294A-282F-ED44-9FBF-5C1101D7EFD3}" srcOrd="0" destOrd="0" presId="urn:microsoft.com/office/officeart/2008/layout/HorizontalMultiLevelHierarchy"/>
    <dgm:cxn modelId="{AF1767BB-DA62-5B44-933D-92F64F61BBC2}" type="presOf" srcId="{4284D4B9-5DA7-174E-9D52-823F5F5831AE}" destId="{F97AFC61-D41B-3E49-900D-20756E7B2B85}" srcOrd="0" destOrd="0" presId="urn:microsoft.com/office/officeart/2008/layout/HorizontalMultiLevelHierarchy"/>
    <dgm:cxn modelId="{D8C03A99-C84C-1240-AB59-2E7CD94DB30A}" type="presOf" srcId="{83F91C69-5E20-904E-895D-0D3F869A73AD}" destId="{6F889E44-6CF7-A14D-8DEB-B9A6290D872F}" srcOrd="0" destOrd="0" presId="urn:microsoft.com/office/officeart/2008/layout/HorizontalMultiLevelHierarchy"/>
    <dgm:cxn modelId="{4F530EDA-F3FB-2240-B726-A030FD9132E9}" type="presOf" srcId="{1B406A89-0AFC-5245-8DF3-13EF9E037887}" destId="{05F2D9D5-2CEB-9546-9347-8BC9F3F4C24A}" srcOrd="0" destOrd="0" presId="urn:microsoft.com/office/officeart/2008/layout/HorizontalMultiLevelHierarchy"/>
    <dgm:cxn modelId="{56FE3FC6-5E81-7740-9EC7-C2F7EEA8C9D8}" type="presOf" srcId="{83F91C69-5E20-904E-895D-0D3F869A73AD}" destId="{CFF815DD-B569-2241-9B54-E02B013500D9}" srcOrd="1" destOrd="0" presId="urn:microsoft.com/office/officeart/2008/layout/HorizontalMultiLevelHierarchy"/>
    <dgm:cxn modelId="{3F297040-5CB9-9D46-A29A-73CF55E2DEE0}" type="presOf" srcId="{FDC5E1D0-85E5-DD46-990F-3785222D050F}" destId="{3B45968E-2D41-DE47-977A-5050AFD0C4D1}" srcOrd="0" destOrd="0" presId="urn:microsoft.com/office/officeart/2008/layout/HorizontalMultiLevelHierarchy"/>
    <dgm:cxn modelId="{44596AA8-6CCA-6742-8776-A3C70473ED04}" type="presOf" srcId="{6F97176C-2EDB-0E4D-BA75-298240ABE37B}" destId="{EECCA304-4F59-4242-969D-3038F748DBDC}" srcOrd="0" destOrd="0" presId="urn:microsoft.com/office/officeart/2008/layout/HorizontalMultiLevelHierarchy"/>
    <dgm:cxn modelId="{6969C6A0-AE3B-D843-9683-E41855F523EC}" srcId="{811C5CD4-AD12-214D-BE74-96819BC36AD2}" destId="{6F97176C-2EDB-0E4D-BA75-298240ABE37B}" srcOrd="1" destOrd="0" parTransId="{83F91C69-5E20-904E-895D-0D3F869A73AD}" sibTransId="{76F09E75-A9B4-9D4D-B710-6B1FCA8C3D8D}"/>
    <dgm:cxn modelId="{B3A0078C-2D77-D74F-88E6-4CCF4528159C}" type="presOf" srcId="{70D269D8-97C9-664D-B5B3-77FAEE6B8C11}" destId="{E0B1DE07-A570-B449-B26F-484B7FBCD9B9}" srcOrd="1" destOrd="0" presId="urn:microsoft.com/office/officeart/2008/layout/HorizontalMultiLevelHierarchy"/>
    <dgm:cxn modelId="{24540E8C-0890-F24D-9CBF-DF3E334EB901}" type="presOf" srcId="{B5BE3622-7FE9-FC49-BC37-09E2846EC428}" destId="{A535DC82-60A9-C740-A929-C904119ABB6B}" srcOrd="0" destOrd="0" presId="urn:microsoft.com/office/officeart/2008/layout/HorizontalMultiLevelHierarchy"/>
    <dgm:cxn modelId="{1ADE3789-AE71-5142-BCAC-119372CD0207}" srcId="{1B406A89-0AFC-5245-8DF3-13EF9E037887}" destId="{8ABDD870-4C0F-B345-8DF3-C23E5C996E2F}" srcOrd="0" destOrd="0" parTransId="{5E89ACDD-1EBF-F34C-A6B3-3A3709843E0E}" sibTransId="{0DF099CC-7601-6D4B-80A4-AB41C03F62F5}"/>
    <dgm:cxn modelId="{F781CFCF-CB1C-A648-9C8B-FA32E17C27DF}" type="presOf" srcId="{811C5CD4-AD12-214D-BE74-96819BC36AD2}" destId="{26BD5444-6F5D-8D4C-95DC-CBB61F3A904E}" srcOrd="0" destOrd="0" presId="urn:microsoft.com/office/officeart/2008/layout/HorizontalMultiLevelHierarchy"/>
    <dgm:cxn modelId="{494F7A83-E4A9-E540-BCA3-5A3BD85469D8}" type="presOf" srcId="{1467BAA7-CE80-EC44-BA78-D04AD5C0010F}" destId="{1FF3EE61-0DE7-7847-96D1-AAFF7B3B471E}" srcOrd="0" destOrd="0" presId="urn:microsoft.com/office/officeart/2008/layout/HorizontalMultiLevelHierarchy"/>
    <dgm:cxn modelId="{6080D5F0-9730-0C4D-8941-2F9AD256492C}" type="presOf" srcId="{0A29615F-4A9C-2941-A951-D225B39CA0BC}" destId="{15F6AC51-26DA-DF4F-AEE0-09DB00B10CA3}" srcOrd="0" destOrd="0" presId="urn:microsoft.com/office/officeart/2008/layout/HorizontalMultiLevelHierarchy"/>
    <dgm:cxn modelId="{CDD2C199-0B9E-0546-843F-7918850CA9DD}" srcId="{833BFC71-90C6-D549-8203-09563F156F6C}" destId="{FDC5E1D0-85E5-DD46-990F-3785222D050F}" srcOrd="0" destOrd="0" parTransId="{445CA879-1016-9742-8B79-B9F373E25006}" sibTransId="{2BA5D7DA-75F2-1A4C-B9BB-21CC9D213B4C}"/>
    <dgm:cxn modelId="{28719DAC-7581-7747-A1C6-C9BD90C2660B}" type="presOf" srcId="{70D269D8-97C9-664D-B5B3-77FAEE6B8C11}" destId="{AB6E690B-1435-EF44-BC6E-8C3E8225570B}" srcOrd="0" destOrd="0" presId="urn:microsoft.com/office/officeart/2008/layout/HorizontalMultiLevelHierarchy"/>
    <dgm:cxn modelId="{1F159655-4E31-C94E-9200-849D45D090B9}" srcId="{833BFC71-90C6-D549-8203-09563F156F6C}" destId="{0A29615F-4A9C-2941-A951-D225B39CA0BC}" srcOrd="1" destOrd="0" parTransId="{E8EFACDD-2637-2A47-88C3-FA9F6BB2EF65}" sibTransId="{064C6B9F-C26E-524A-A0CB-60CC5AFDAA9B}"/>
    <dgm:cxn modelId="{B771C6BA-0C27-BA4F-B7BC-99689358DE63}" type="presOf" srcId="{1E3303ED-D4F0-1441-9333-0B51A0B760E4}" destId="{2D22BA3D-6DEF-1645-A643-50E8B6B01995}" srcOrd="1" destOrd="0" presId="urn:microsoft.com/office/officeart/2008/layout/HorizontalMultiLevelHierarchy"/>
    <dgm:cxn modelId="{78FF4DEC-7B21-A442-81C6-A6A33029F944}" type="presOf" srcId="{8ABDD870-4C0F-B345-8DF3-C23E5C996E2F}" destId="{6763ADE1-88AC-5E44-8724-D353242F4DA3}" srcOrd="0" destOrd="0" presId="urn:microsoft.com/office/officeart/2008/layout/HorizontalMultiLevelHierarchy"/>
    <dgm:cxn modelId="{4D7D90C5-B682-6E49-8D46-3A308F9E4982}" type="presOf" srcId="{E8EFACDD-2637-2A47-88C3-FA9F6BB2EF65}" destId="{FA601548-21BE-6D45-BED6-0A5E02591670}" srcOrd="0" destOrd="0" presId="urn:microsoft.com/office/officeart/2008/layout/HorizontalMultiLevelHierarchy"/>
    <dgm:cxn modelId="{9610A3FB-76F0-CE41-986A-066B8D9BF2B5}" srcId="{811C5CD4-AD12-214D-BE74-96819BC36AD2}" destId="{B5BE3622-7FE9-FC49-BC37-09E2846EC428}" srcOrd="0" destOrd="0" parTransId="{70D269D8-97C9-664D-B5B3-77FAEE6B8C11}" sibTransId="{608D214D-B6A9-4245-BBA9-5945102E48A8}"/>
    <dgm:cxn modelId="{09D119BC-BC83-7948-BFDC-BA7C01455690}" type="presOf" srcId="{445CA879-1016-9742-8B79-B9F373E25006}" destId="{A8FB6885-52E8-054A-9442-6A028FB5C666}" srcOrd="0" destOrd="0" presId="urn:microsoft.com/office/officeart/2008/layout/HorizontalMultiLevelHierarchy"/>
    <dgm:cxn modelId="{BBB4431E-6831-364F-ABF1-BB978105DCA2}" srcId="{8ABDD870-4C0F-B345-8DF3-C23E5C996E2F}" destId="{811C5CD4-AD12-214D-BE74-96819BC36AD2}" srcOrd="0" destOrd="0" parTransId="{1467BAA7-CE80-EC44-BA78-D04AD5C0010F}" sibTransId="{9911C6FC-CD9C-A44C-942E-15150C3D1A8B}"/>
    <dgm:cxn modelId="{6D2EBB28-C133-D945-ABE8-3388AB4F4880}" type="presOf" srcId="{833BFC71-90C6-D549-8203-09563F156F6C}" destId="{3C8ED603-9631-8D43-8AE9-40DD95FF20E1}" srcOrd="0" destOrd="0" presId="urn:microsoft.com/office/officeart/2008/layout/HorizontalMultiLevelHierarchy"/>
    <dgm:cxn modelId="{810C2D2E-6870-494F-B659-5A6328879134}" srcId="{8ABDD870-4C0F-B345-8DF3-C23E5C996E2F}" destId="{833BFC71-90C6-D549-8203-09563F156F6C}" srcOrd="1" destOrd="0" parTransId="{5AF7D4B3-7283-3A43-AF29-B644D1A12119}" sibTransId="{F52787D2-AD5E-F847-A6D8-589DE1D14F0D}"/>
    <dgm:cxn modelId="{EF649044-A174-E847-9427-11343BE0209C}" type="presParOf" srcId="{05F2D9D5-2CEB-9546-9347-8BC9F3F4C24A}" destId="{AA07D501-6F8E-EF4F-B36F-5FBB848C0B74}" srcOrd="0" destOrd="0" presId="urn:microsoft.com/office/officeart/2008/layout/HorizontalMultiLevelHierarchy"/>
    <dgm:cxn modelId="{75B72900-E1D1-5646-B78A-591FE03D1898}" type="presParOf" srcId="{AA07D501-6F8E-EF4F-B36F-5FBB848C0B74}" destId="{6763ADE1-88AC-5E44-8724-D353242F4DA3}" srcOrd="0" destOrd="0" presId="urn:microsoft.com/office/officeart/2008/layout/HorizontalMultiLevelHierarchy"/>
    <dgm:cxn modelId="{FE412EC3-DABF-DA44-AA60-39228969FAB0}" type="presParOf" srcId="{AA07D501-6F8E-EF4F-B36F-5FBB848C0B74}" destId="{C5E660E5-BFDF-2C49-8AC6-509C3C4F1E33}" srcOrd="1" destOrd="0" presId="urn:microsoft.com/office/officeart/2008/layout/HorizontalMultiLevelHierarchy"/>
    <dgm:cxn modelId="{AD5CC8D8-27F0-B04A-B087-69B86C9FAC47}" type="presParOf" srcId="{C5E660E5-BFDF-2C49-8AC6-509C3C4F1E33}" destId="{1FF3EE61-0DE7-7847-96D1-AAFF7B3B471E}" srcOrd="0" destOrd="0" presId="urn:microsoft.com/office/officeart/2008/layout/HorizontalMultiLevelHierarchy"/>
    <dgm:cxn modelId="{785F81A7-552C-454C-B5BF-38A70079C00C}" type="presParOf" srcId="{1FF3EE61-0DE7-7847-96D1-AAFF7B3B471E}" destId="{17753B2C-A4E1-0940-94F8-6D3075E8ED24}" srcOrd="0" destOrd="0" presId="urn:microsoft.com/office/officeart/2008/layout/HorizontalMultiLevelHierarchy"/>
    <dgm:cxn modelId="{234D54BF-52C1-6C49-B577-47DFAFC74181}" type="presParOf" srcId="{C5E660E5-BFDF-2C49-8AC6-509C3C4F1E33}" destId="{88C35D42-F974-3242-853A-C84CB2A99366}" srcOrd="1" destOrd="0" presId="urn:microsoft.com/office/officeart/2008/layout/HorizontalMultiLevelHierarchy"/>
    <dgm:cxn modelId="{A5418FD0-90EC-A04F-9793-A42D07F71CE4}" type="presParOf" srcId="{88C35D42-F974-3242-853A-C84CB2A99366}" destId="{26BD5444-6F5D-8D4C-95DC-CBB61F3A904E}" srcOrd="0" destOrd="0" presId="urn:microsoft.com/office/officeart/2008/layout/HorizontalMultiLevelHierarchy"/>
    <dgm:cxn modelId="{0DB68E22-11AB-C342-AEAD-7F8AA627FC26}" type="presParOf" srcId="{88C35D42-F974-3242-853A-C84CB2A99366}" destId="{7C7FD23D-03F4-9D47-ABBA-1155EF712992}" srcOrd="1" destOrd="0" presId="urn:microsoft.com/office/officeart/2008/layout/HorizontalMultiLevelHierarchy"/>
    <dgm:cxn modelId="{290DF8CE-F99A-F44D-BF87-A806DFF894C7}" type="presParOf" srcId="{7C7FD23D-03F4-9D47-ABBA-1155EF712992}" destId="{AB6E690B-1435-EF44-BC6E-8C3E8225570B}" srcOrd="0" destOrd="0" presId="urn:microsoft.com/office/officeart/2008/layout/HorizontalMultiLevelHierarchy"/>
    <dgm:cxn modelId="{A9CA9C96-0CF5-DB4C-AC26-CC90CDEF893B}" type="presParOf" srcId="{AB6E690B-1435-EF44-BC6E-8C3E8225570B}" destId="{E0B1DE07-A570-B449-B26F-484B7FBCD9B9}" srcOrd="0" destOrd="0" presId="urn:microsoft.com/office/officeart/2008/layout/HorizontalMultiLevelHierarchy"/>
    <dgm:cxn modelId="{76825070-8E9E-E046-B0F6-599D183E95D9}" type="presParOf" srcId="{7C7FD23D-03F4-9D47-ABBA-1155EF712992}" destId="{B76C2BAA-2A74-E342-811E-500CE4A4DACB}" srcOrd="1" destOrd="0" presId="urn:microsoft.com/office/officeart/2008/layout/HorizontalMultiLevelHierarchy"/>
    <dgm:cxn modelId="{29BCAECD-23A4-094A-B510-253C7BC93C61}" type="presParOf" srcId="{B76C2BAA-2A74-E342-811E-500CE4A4DACB}" destId="{A535DC82-60A9-C740-A929-C904119ABB6B}" srcOrd="0" destOrd="0" presId="urn:microsoft.com/office/officeart/2008/layout/HorizontalMultiLevelHierarchy"/>
    <dgm:cxn modelId="{97DE12B6-E59B-0940-81C2-EDFE38985B3B}" type="presParOf" srcId="{B76C2BAA-2A74-E342-811E-500CE4A4DACB}" destId="{49865014-6B0E-3441-BD13-2333F3FF4D44}" srcOrd="1" destOrd="0" presId="urn:microsoft.com/office/officeart/2008/layout/HorizontalMultiLevelHierarchy"/>
    <dgm:cxn modelId="{E2D7A60C-FA8F-3447-AB47-3ADEC62DEBD4}" type="presParOf" srcId="{7C7FD23D-03F4-9D47-ABBA-1155EF712992}" destId="{6F889E44-6CF7-A14D-8DEB-B9A6290D872F}" srcOrd="2" destOrd="0" presId="urn:microsoft.com/office/officeart/2008/layout/HorizontalMultiLevelHierarchy"/>
    <dgm:cxn modelId="{7545F370-FE68-BA43-BBBE-4266FA59BA49}" type="presParOf" srcId="{6F889E44-6CF7-A14D-8DEB-B9A6290D872F}" destId="{CFF815DD-B569-2241-9B54-E02B013500D9}" srcOrd="0" destOrd="0" presId="urn:microsoft.com/office/officeart/2008/layout/HorizontalMultiLevelHierarchy"/>
    <dgm:cxn modelId="{16042E45-7086-374A-96BA-8FEBE9AB677E}" type="presParOf" srcId="{7C7FD23D-03F4-9D47-ABBA-1155EF712992}" destId="{07E00905-0712-A748-BF60-93000025F97B}" srcOrd="3" destOrd="0" presId="urn:microsoft.com/office/officeart/2008/layout/HorizontalMultiLevelHierarchy"/>
    <dgm:cxn modelId="{4F430D02-539C-3F4A-8D2C-76210B236479}" type="presParOf" srcId="{07E00905-0712-A748-BF60-93000025F97B}" destId="{EECCA304-4F59-4242-969D-3038F748DBDC}" srcOrd="0" destOrd="0" presId="urn:microsoft.com/office/officeart/2008/layout/HorizontalMultiLevelHierarchy"/>
    <dgm:cxn modelId="{C1E03039-4CFB-9847-A19C-6E40676A4F09}" type="presParOf" srcId="{07E00905-0712-A748-BF60-93000025F97B}" destId="{F3DE9433-5251-FC41-B1EC-13F7C1E0B345}" srcOrd="1" destOrd="0" presId="urn:microsoft.com/office/officeart/2008/layout/HorizontalMultiLevelHierarchy"/>
    <dgm:cxn modelId="{ED91EA41-9479-AB4E-9717-C903963CF149}" type="presParOf" srcId="{C5E660E5-BFDF-2C49-8AC6-509C3C4F1E33}" destId="{EF5C294A-282F-ED44-9FBF-5C1101D7EFD3}" srcOrd="2" destOrd="0" presId="urn:microsoft.com/office/officeart/2008/layout/HorizontalMultiLevelHierarchy"/>
    <dgm:cxn modelId="{B7B8AEBE-77C6-6C44-8F39-EC9CB4456F69}" type="presParOf" srcId="{EF5C294A-282F-ED44-9FBF-5C1101D7EFD3}" destId="{03E59D62-F72F-6C42-92F3-311D9F3C4050}" srcOrd="0" destOrd="0" presId="urn:microsoft.com/office/officeart/2008/layout/HorizontalMultiLevelHierarchy"/>
    <dgm:cxn modelId="{E71F8662-571D-5146-BEF5-BE8BAC15A5F2}" type="presParOf" srcId="{C5E660E5-BFDF-2C49-8AC6-509C3C4F1E33}" destId="{21CBAF20-7EB0-324D-90D8-26BA1544CEE0}" srcOrd="3" destOrd="0" presId="urn:microsoft.com/office/officeart/2008/layout/HorizontalMultiLevelHierarchy"/>
    <dgm:cxn modelId="{35EC5BDC-A881-234F-9CC1-2CEF0EDB7120}" type="presParOf" srcId="{21CBAF20-7EB0-324D-90D8-26BA1544CEE0}" destId="{3C8ED603-9631-8D43-8AE9-40DD95FF20E1}" srcOrd="0" destOrd="0" presId="urn:microsoft.com/office/officeart/2008/layout/HorizontalMultiLevelHierarchy"/>
    <dgm:cxn modelId="{4BD2594A-D41F-464D-968F-39E92FAA3001}" type="presParOf" srcId="{21CBAF20-7EB0-324D-90D8-26BA1544CEE0}" destId="{1086D058-9ECE-1B4E-8040-DF0670125461}" srcOrd="1" destOrd="0" presId="urn:microsoft.com/office/officeart/2008/layout/HorizontalMultiLevelHierarchy"/>
    <dgm:cxn modelId="{0B48018B-8B0E-4B4A-9CEA-E557D9CC5902}" type="presParOf" srcId="{1086D058-9ECE-1B4E-8040-DF0670125461}" destId="{A8FB6885-52E8-054A-9442-6A028FB5C666}" srcOrd="0" destOrd="0" presId="urn:microsoft.com/office/officeart/2008/layout/HorizontalMultiLevelHierarchy"/>
    <dgm:cxn modelId="{ACA08BFE-CC13-B946-AE0A-A30217192C23}" type="presParOf" srcId="{A8FB6885-52E8-054A-9442-6A028FB5C666}" destId="{EEBAF2D4-F088-E542-A671-936E9383F939}" srcOrd="0" destOrd="0" presId="urn:microsoft.com/office/officeart/2008/layout/HorizontalMultiLevelHierarchy"/>
    <dgm:cxn modelId="{2EF9F38B-8A6B-634C-BA41-B90492BAA784}" type="presParOf" srcId="{1086D058-9ECE-1B4E-8040-DF0670125461}" destId="{1976425F-6100-A04D-8E94-5908FF519AB9}" srcOrd="1" destOrd="0" presId="urn:microsoft.com/office/officeart/2008/layout/HorizontalMultiLevelHierarchy"/>
    <dgm:cxn modelId="{AF7F9805-5E87-DD4F-9DC7-3BFA12FC1CC2}" type="presParOf" srcId="{1976425F-6100-A04D-8E94-5908FF519AB9}" destId="{3B45968E-2D41-DE47-977A-5050AFD0C4D1}" srcOrd="0" destOrd="0" presId="urn:microsoft.com/office/officeart/2008/layout/HorizontalMultiLevelHierarchy"/>
    <dgm:cxn modelId="{C5BADBA5-5C85-5741-BE00-24D64564DDAF}" type="presParOf" srcId="{1976425F-6100-A04D-8E94-5908FF519AB9}" destId="{47E6B09A-5C34-8644-914B-1FF9D510681C}" srcOrd="1" destOrd="0" presId="urn:microsoft.com/office/officeart/2008/layout/HorizontalMultiLevelHierarchy"/>
    <dgm:cxn modelId="{34D820F7-E5A5-2B4F-A9CB-26D6EDB0FB63}" type="presParOf" srcId="{1086D058-9ECE-1B4E-8040-DF0670125461}" destId="{FA601548-21BE-6D45-BED6-0A5E02591670}" srcOrd="2" destOrd="0" presId="urn:microsoft.com/office/officeart/2008/layout/HorizontalMultiLevelHierarchy"/>
    <dgm:cxn modelId="{46041797-8ED5-F849-9B48-0117D3C807EA}" type="presParOf" srcId="{FA601548-21BE-6D45-BED6-0A5E02591670}" destId="{17E10DE1-0582-D34A-A22F-202033F06673}" srcOrd="0" destOrd="0" presId="urn:microsoft.com/office/officeart/2008/layout/HorizontalMultiLevelHierarchy"/>
    <dgm:cxn modelId="{B4783C51-3A53-9040-A5C6-D23EACABEE9C}" type="presParOf" srcId="{1086D058-9ECE-1B4E-8040-DF0670125461}" destId="{87EDDA5E-45EF-C04E-87F7-553AFD5A0289}" srcOrd="3" destOrd="0" presId="urn:microsoft.com/office/officeart/2008/layout/HorizontalMultiLevelHierarchy"/>
    <dgm:cxn modelId="{67092384-FA67-D846-BACC-BA3EF9C8660F}" type="presParOf" srcId="{87EDDA5E-45EF-C04E-87F7-553AFD5A0289}" destId="{15F6AC51-26DA-DF4F-AEE0-09DB00B10CA3}" srcOrd="0" destOrd="0" presId="urn:microsoft.com/office/officeart/2008/layout/HorizontalMultiLevelHierarchy"/>
    <dgm:cxn modelId="{6D33372B-9211-A94F-807D-9973206CB220}" type="presParOf" srcId="{87EDDA5E-45EF-C04E-87F7-553AFD5A0289}" destId="{CD9D0962-A8E1-D743-8BC2-997BC8B6BAD0}" srcOrd="1" destOrd="0" presId="urn:microsoft.com/office/officeart/2008/layout/HorizontalMultiLevelHierarchy"/>
    <dgm:cxn modelId="{40F797A6-BAFB-864E-A709-EA1812007DAF}" type="presParOf" srcId="{1086D058-9ECE-1B4E-8040-DF0670125461}" destId="{CA8D549F-0DB0-4F40-82E4-5068F3FC4C1B}" srcOrd="4" destOrd="0" presId="urn:microsoft.com/office/officeart/2008/layout/HorizontalMultiLevelHierarchy"/>
    <dgm:cxn modelId="{AF30F41D-FE64-B748-836C-1B56FB2B21DF}" type="presParOf" srcId="{CA8D549F-0DB0-4F40-82E4-5068F3FC4C1B}" destId="{2D22BA3D-6DEF-1645-A643-50E8B6B01995}" srcOrd="0" destOrd="0" presId="urn:microsoft.com/office/officeart/2008/layout/HorizontalMultiLevelHierarchy"/>
    <dgm:cxn modelId="{C7A4E2D8-A516-BD43-9E42-D6C6E1F10F1E}" type="presParOf" srcId="{1086D058-9ECE-1B4E-8040-DF0670125461}" destId="{E9B36C7F-C9DB-5F4C-B290-638AC90981AA}" srcOrd="5" destOrd="0" presId="urn:microsoft.com/office/officeart/2008/layout/HorizontalMultiLevelHierarchy"/>
    <dgm:cxn modelId="{1F29C6CA-BF5A-0745-9ACB-B7793318C6B2}" type="presParOf" srcId="{E9B36C7F-C9DB-5F4C-B290-638AC90981AA}" destId="{F97AFC61-D41B-3E49-900D-20756E7B2B85}" srcOrd="0" destOrd="0" presId="urn:microsoft.com/office/officeart/2008/layout/HorizontalMultiLevelHierarchy"/>
    <dgm:cxn modelId="{FE6E5E95-9ED9-1046-BB55-57628A40A2F2}" type="presParOf" srcId="{E9B36C7F-C9DB-5F4C-B290-638AC90981AA}" destId="{EECF550F-8AAD-2C46-9FEF-D87FBF96AC14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F47F9D4-A5CE-3940-B971-91470B07F27A}" type="doc">
      <dgm:prSet loTypeId="urn:microsoft.com/office/officeart/2005/8/layout/default" loCatId="" qsTypeId="urn:microsoft.com/office/officeart/2005/8/quickstyle/simple2" qsCatId="simple" csTypeId="urn:microsoft.com/office/officeart/2005/8/colors/accent0_1" csCatId="mainScheme"/>
      <dgm:spPr/>
      <dgm:t>
        <a:bodyPr/>
        <a:lstStyle/>
        <a:p>
          <a:endParaRPr lang="en-US"/>
        </a:p>
      </dgm:t>
    </dgm:pt>
    <dgm:pt modelId="{345B1DCB-1DAA-544D-91EC-6E831703CE25}">
      <dgm:prSet/>
      <dgm:spPr/>
      <dgm:t>
        <a:bodyPr/>
        <a:lstStyle/>
        <a:p>
          <a:pPr rtl="0"/>
          <a:r>
            <a:rPr lang="en-US" dirty="0" smtClean="0"/>
            <a:t>Application</a:t>
          </a:r>
          <a:endParaRPr lang="en-US" dirty="0"/>
        </a:p>
      </dgm:t>
    </dgm:pt>
    <dgm:pt modelId="{C3AEC4D9-AEA8-EA45-B482-4001A4BB78A0}" type="parTrans" cxnId="{3599BC85-4194-9543-A74B-51D4607E6977}">
      <dgm:prSet/>
      <dgm:spPr/>
      <dgm:t>
        <a:bodyPr/>
        <a:lstStyle/>
        <a:p>
          <a:endParaRPr lang="en-US"/>
        </a:p>
      </dgm:t>
    </dgm:pt>
    <dgm:pt modelId="{632A13A3-91B1-F447-9DD7-8D4B23713B61}" type="sibTrans" cxnId="{3599BC85-4194-9543-A74B-51D4607E6977}">
      <dgm:prSet/>
      <dgm:spPr/>
      <dgm:t>
        <a:bodyPr/>
        <a:lstStyle/>
        <a:p>
          <a:endParaRPr lang="en-US"/>
        </a:p>
      </dgm:t>
    </dgm:pt>
    <dgm:pt modelId="{F3AAEE2F-37EE-4449-8407-2F14B4C4B106}">
      <dgm:prSet/>
      <dgm:spPr/>
      <dgm:t>
        <a:bodyPr/>
        <a:lstStyle/>
        <a:p>
          <a:pPr rtl="0"/>
          <a:r>
            <a:rPr lang="en-US" smtClean="0"/>
            <a:t>Supervisor</a:t>
          </a:r>
          <a:endParaRPr lang="en-US"/>
        </a:p>
      </dgm:t>
    </dgm:pt>
    <dgm:pt modelId="{84C8AA9E-B802-9C4C-ADC8-F7BCEAAB794F}" type="parTrans" cxnId="{FB00CCB2-A9D3-6741-BACE-ECC7AAF8A77A}">
      <dgm:prSet/>
      <dgm:spPr/>
      <dgm:t>
        <a:bodyPr/>
        <a:lstStyle/>
        <a:p>
          <a:endParaRPr lang="en-US"/>
        </a:p>
      </dgm:t>
    </dgm:pt>
    <dgm:pt modelId="{FC53B38C-90E6-C443-8C7F-60B340D3EFF9}" type="sibTrans" cxnId="{FB00CCB2-A9D3-6741-BACE-ECC7AAF8A77A}">
      <dgm:prSet/>
      <dgm:spPr/>
      <dgm:t>
        <a:bodyPr/>
        <a:lstStyle/>
        <a:p>
          <a:endParaRPr lang="en-US"/>
        </a:p>
      </dgm:t>
    </dgm:pt>
    <dgm:pt modelId="{BD1479E2-C85E-614A-9615-9BE22E070A87}">
      <dgm:prSet/>
      <dgm:spPr/>
      <dgm:t>
        <a:bodyPr/>
        <a:lstStyle/>
        <a:p>
          <a:pPr rtl="0"/>
          <a:r>
            <a:rPr lang="en-US" smtClean="0"/>
            <a:t>GenServer</a:t>
          </a:r>
          <a:endParaRPr lang="en-US"/>
        </a:p>
      </dgm:t>
    </dgm:pt>
    <dgm:pt modelId="{2DED77D0-4270-F743-92D9-A08668CC9793}" type="parTrans" cxnId="{5E1C8B8B-A933-CF49-A133-BFE01964ABCA}">
      <dgm:prSet/>
      <dgm:spPr/>
      <dgm:t>
        <a:bodyPr/>
        <a:lstStyle/>
        <a:p>
          <a:endParaRPr lang="en-US"/>
        </a:p>
      </dgm:t>
    </dgm:pt>
    <dgm:pt modelId="{114EC211-1216-FF45-BE1F-A5921008B888}" type="sibTrans" cxnId="{5E1C8B8B-A933-CF49-A133-BFE01964ABCA}">
      <dgm:prSet/>
      <dgm:spPr/>
      <dgm:t>
        <a:bodyPr/>
        <a:lstStyle/>
        <a:p>
          <a:endParaRPr lang="en-US"/>
        </a:p>
      </dgm:t>
    </dgm:pt>
    <dgm:pt modelId="{6395C873-100B-9D4A-B3F1-9B1B0F726894}">
      <dgm:prSet/>
      <dgm:spPr/>
      <dgm:t>
        <a:bodyPr/>
        <a:lstStyle/>
        <a:p>
          <a:pPr rtl="0"/>
          <a:r>
            <a:rPr lang="en-US" smtClean="0"/>
            <a:t>GenEvent</a:t>
          </a:r>
          <a:endParaRPr lang="en-US"/>
        </a:p>
      </dgm:t>
    </dgm:pt>
    <dgm:pt modelId="{045A416E-DE88-FC4B-9E53-E605553BA20B}" type="parTrans" cxnId="{7AB8185D-71E4-8E49-AB7D-27CF24533C82}">
      <dgm:prSet/>
      <dgm:spPr/>
      <dgm:t>
        <a:bodyPr/>
        <a:lstStyle/>
        <a:p>
          <a:endParaRPr lang="en-US"/>
        </a:p>
      </dgm:t>
    </dgm:pt>
    <dgm:pt modelId="{A346BD23-33BB-3642-AAFF-F57D693F5458}" type="sibTrans" cxnId="{7AB8185D-71E4-8E49-AB7D-27CF24533C82}">
      <dgm:prSet/>
      <dgm:spPr/>
      <dgm:t>
        <a:bodyPr/>
        <a:lstStyle/>
        <a:p>
          <a:endParaRPr lang="en-US"/>
        </a:p>
      </dgm:t>
    </dgm:pt>
    <dgm:pt modelId="{007501E6-E7AA-E447-A8E9-323FB7EE4746}" type="pres">
      <dgm:prSet presAssocID="{4F47F9D4-A5CE-3940-B971-91470B07F27A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908E060-2C99-FC4A-BE52-8E292086FA77}" type="pres">
      <dgm:prSet presAssocID="{345B1DCB-1DAA-544D-91EC-6E831703CE25}" presName="node" presStyleLbl="node1" presStyleIdx="0" presStyleCnt="4" custLinFactY="16717" custLinFactNeighborX="536" custLinFactNeighborY="1000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97B8201-F4E7-6441-BC74-84B76C6BF91A}" type="pres">
      <dgm:prSet presAssocID="{632A13A3-91B1-F447-9DD7-8D4B23713B61}" presName="sibTrans" presStyleCnt="0"/>
      <dgm:spPr/>
    </dgm:pt>
    <dgm:pt modelId="{31510157-3B6F-6E42-AA15-00D69BB8B4E4}" type="pres">
      <dgm:prSet presAssocID="{F3AAEE2F-37EE-4449-8407-2F14B4C4B106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D5FA520-43DA-7642-B4D4-C02BA9F7CB7E}" type="pres">
      <dgm:prSet presAssocID="{FC53B38C-90E6-C443-8C7F-60B340D3EFF9}" presName="sibTrans" presStyleCnt="0"/>
      <dgm:spPr/>
    </dgm:pt>
    <dgm:pt modelId="{677FA185-4991-F44B-A426-0DC4C43E44C7}" type="pres">
      <dgm:prSet presAssocID="{BD1479E2-C85E-614A-9615-9BE22E070A87}" presName="node" presStyleLbl="node1" presStyleIdx="2" presStyleCnt="4" custLinFactY="-16717" custLinFactNeighborX="537" custLinFactNeighborY="-1000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46FF392-70E7-0847-ACEF-72CF1673DC8C}" type="pres">
      <dgm:prSet presAssocID="{114EC211-1216-FF45-BE1F-A5921008B888}" presName="sibTrans" presStyleCnt="0"/>
      <dgm:spPr/>
    </dgm:pt>
    <dgm:pt modelId="{925534B1-21F3-684F-904B-C161406A95A5}" type="pres">
      <dgm:prSet presAssocID="{6395C873-100B-9D4A-B3F1-9B1B0F726894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B00CCB2-A9D3-6741-BACE-ECC7AAF8A77A}" srcId="{4F47F9D4-A5CE-3940-B971-91470B07F27A}" destId="{F3AAEE2F-37EE-4449-8407-2F14B4C4B106}" srcOrd="1" destOrd="0" parTransId="{84C8AA9E-B802-9C4C-ADC8-F7BCEAAB794F}" sibTransId="{FC53B38C-90E6-C443-8C7F-60B340D3EFF9}"/>
    <dgm:cxn modelId="{E3A36BBE-2B17-634B-BF14-1D0252F56D45}" type="presOf" srcId="{6395C873-100B-9D4A-B3F1-9B1B0F726894}" destId="{925534B1-21F3-684F-904B-C161406A95A5}" srcOrd="0" destOrd="0" presId="urn:microsoft.com/office/officeart/2005/8/layout/default"/>
    <dgm:cxn modelId="{FE8BA3F5-EE9C-8E4A-AFED-4E2244A84D24}" type="presOf" srcId="{4F47F9D4-A5CE-3940-B971-91470B07F27A}" destId="{007501E6-E7AA-E447-A8E9-323FB7EE4746}" srcOrd="0" destOrd="0" presId="urn:microsoft.com/office/officeart/2005/8/layout/default"/>
    <dgm:cxn modelId="{A922F2F5-21CC-9B40-9E02-51FA12560286}" type="presOf" srcId="{345B1DCB-1DAA-544D-91EC-6E831703CE25}" destId="{D908E060-2C99-FC4A-BE52-8E292086FA77}" srcOrd="0" destOrd="0" presId="urn:microsoft.com/office/officeart/2005/8/layout/default"/>
    <dgm:cxn modelId="{3599BC85-4194-9543-A74B-51D4607E6977}" srcId="{4F47F9D4-A5CE-3940-B971-91470B07F27A}" destId="{345B1DCB-1DAA-544D-91EC-6E831703CE25}" srcOrd="0" destOrd="0" parTransId="{C3AEC4D9-AEA8-EA45-B482-4001A4BB78A0}" sibTransId="{632A13A3-91B1-F447-9DD7-8D4B23713B61}"/>
    <dgm:cxn modelId="{8BB8CEFC-5973-0D46-AFE6-538D50442AE8}" type="presOf" srcId="{F3AAEE2F-37EE-4449-8407-2F14B4C4B106}" destId="{31510157-3B6F-6E42-AA15-00D69BB8B4E4}" srcOrd="0" destOrd="0" presId="urn:microsoft.com/office/officeart/2005/8/layout/default"/>
    <dgm:cxn modelId="{5E1C8B8B-A933-CF49-A133-BFE01964ABCA}" srcId="{4F47F9D4-A5CE-3940-B971-91470B07F27A}" destId="{BD1479E2-C85E-614A-9615-9BE22E070A87}" srcOrd="2" destOrd="0" parTransId="{2DED77D0-4270-F743-92D9-A08668CC9793}" sibTransId="{114EC211-1216-FF45-BE1F-A5921008B888}"/>
    <dgm:cxn modelId="{7AB8185D-71E4-8E49-AB7D-27CF24533C82}" srcId="{4F47F9D4-A5CE-3940-B971-91470B07F27A}" destId="{6395C873-100B-9D4A-B3F1-9B1B0F726894}" srcOrd="3" destOrd="0" parTransId="{045A416E-DE88-FC4B-9E53-E605553BA20B}" sibTransId="{A346BD23-33BB-3642-AAFF-F57D693F5458}"/>
    <dgm:cxn modelId="{2E7C4D2D-35B1-DC49-BD60-6D9BBA455C99}" type="presOf" srcId="{BD1479E2-C85E-614A-9615-9BE22E070A87}" destId="{677FA185-4991-F44B-A426-0DC4C43E44C7}" srcOrd="0" destOrd="0" presId="urn:microsoft.com/office/officeart/2005/8/layout/default"/>
    <dgm:cxn modelId="{9B8460B2-E19F-5D47-B324-99F3E522C705}" type="presParOf" srcId="{007501E6-E7AA-E447-A8E9-323FB7EE4746}" destId="{D908E060-2C99-FC4A-BE52-8E292086FA77}" srcOrd="0" destOrd="0" presId="urn:microsoft.com/office/officeart/2005/8/layout/default"/>
    <dgm:cxn modelId="{DB01F866-FBD7-5B43-A3B0-EE4E0409AA65}" type="presParOf" srcId="{007501E6-E7AA-E447-A8E9-323FB7EE4746}" destId="{697B8201-F4E7-6441-BC74-84B76C6BF91A}" srcOrd="1" destOrd="0" presId="urn:microsoft.com/office/officeart/2005/8/layout/default"/>
    <dgm:cxn modelId="{8FD97726-9F13-BF46-B42F-3D10797DDC5A}" type="presParOf" srcId="{007501E6-E7AA-E447-A8E9-323FB7EE4746}" destId="{31510157-3B6F-6E42-AA15-00D69BB8B4E4}" srcOrd="2" destOrd="0" presId="urn:microsoft.com/office/officeart/2005/8/layout/default"/>
    <dgm:cxn modelId="{0155E6E6-5EDE-3A4D-816A-3F3CF8708E26}" type="presParOf" srcId="{007501E6-E7AA-E447-A8E9-323FB7EE4746}" destId="{3D5FA520-43DA-7642-B4D4-C02BA9F7CB7E}" srcOrd="3" destOrd="0" presId="urn:microsoft.com/office/officeart/2005/8/layout/default"/>
    <dgm:cxn modelId="{BCBD1C2C-BE45-6843-B2AD-9E0A25B25DEF}" type="presParOf" srcId="{007501E6-E7AA-E447-A8E9-323FB7EE4746}" destId="{677FA185-4991-F44B-A426-0DC4C43E44C7}" srcOrd="4" destOrd="0" presId="urn:microsoft.com/office/officeart/2005/8/layout/default"/>
    <dgm:cxn modelId="{34D0535B-7749-064B-A5C4-7B880813610F}" type="presParOf" srcId="{007501E6-E7AA-E447-A8E9-323FB7EE4746}" destId="{546FF392-70E7-0847-ACEF-72CF1673DC8C}" srcOrd="5" destOrd="0" presId="urn:microsoft.com/office/officeart/2005/8/layout/default"/>
    <dgm:cxn modelId="{7403CE82-C072-ED47-8567-8C1DA1C75CFC}" type="presParOf" srcId="{007501E6-E7AA-E447-A8E9-323FB7EE4746}" destId="{925534B1-21F3-684F-904B-C161406A95A5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A8D549F-0DB0-4F40-82E4-5068F3FC4C1B}">
      <dsp:nvSpPr>
        <dsp:cNvPr id="0" name=""/>
        <dsp:cNvSpPr/>
      </dsp:nvSpPr>
      <dsp:spPr>
        <a:xfrm>
          <a:off x="4084612" y="3126174"/>
          <a:ext cx="482441" cy="91928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41220" y="0"/>
              </a:lnTo>
              <a:lnTo>
                <a:pt x="241220" y="919285"/>
              </a:lnTo>
              <a:lnTo>
                <a:pt x="482441" y="919285"/>
              </a:lnTo>
            </a:path>
          </a:pathLst>
        </a:custGeom>
        <a:noFill/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25400" prstMaterial="plastic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4299878" y="3559862"/>
        <a:ext cx="51909" cy="51909"/>
      </dsp:txXfrm>
    </dsp:sp>
    <dsp:sp modelId="{FA601548-21BE-6D45-BED6-0A5E02591670}">
      <dsp:nvSpPr>
        <dsp:cNvPr id="0" name=""/>
        <dsp:cNvSpPr/>
      </dsp:nvSpPr>
      <dsp:spPr>
        <a:xfrm>
          <a:off x="4084612" y="3080454"/>
          <a:ext cx="48244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82441" y="45720"/>
              </a:lnTo>
            </a:path>
          </a:pathLst>
        </a:custGeom>
        <a:noFill/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25400" prstMaterial="plastic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4313771" y="3114113"/>
        <a:ext cx="24122" cy="24122"/>
      </dsp:txXfrm>
    </dsp:sp>
    <dsp:sp modelId="{A8FB6885-52E8-054A-9442-6A028FB5C666}">
      <dsp:nvSpPr>
        <dsp:cNvPr id="0" name=""/>
        <dsp:cNvSpPr/>
      </dsp:nvSpPr>
      <dsp:spPr>
        <a:xfrm>
          <a:off x="4084612" y="2206889"/>
          <a:ext cx="482441" cy="919285"/>
        </a:xfrm>
        <a:custGeom>
          <a:avLst/>
          <a:gdLst/>
          <a:ahLst/>
          <a:cxnLst/>
          <a:rect l="0" t="0" r="0" b="0"/>
          <a:pathLst>
            <a:path>
              <a:moveTo>
                <a:pt x="0" y="919285"/>
              </a:moveTo>
              <a:lnTo>
                <a:pt x="241220" y="919285"/>
              </a:lnTo>
              <a:lnTo>
                <a:pt x="241220" y="0"/>
              </a:lnTo>
              <a:lnTo>
                <a:pt x="482441" y="0"/>
              </a:lnTo>
            </a:path>
          </a:pathLst>
        </a:custGeom>
        <a:noFill/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25400" prstMaterial="plastic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4299878" y="2640577"/>
        <a:ext cx="51909" cy="51909"/>
      </dsp:txXfrm>
    </dsp:sp>
    <dsp:sp modelId="{EF5C294A-282F-ED44-9FBF-5C1101D7EFD3}">
      <dsp:nvSpPr>
        <dsp:cNvPr id="0" name=""/>
        <dsp:cNvSpPr/>
      </dsp:nvSpPr>
      <dsp:spPr>
        <a:xfrm>
          <a:off x="1189965" y="1977067"/>
          <a:ext cx="482441" cy="114910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41220" y="0"/>
              </a:lnTo>
              <a:lnTo>
                <a:pt x="241220" y="1149107"/>
              </a:lnTo>
              <a:lnTo>
                <a:pt x="482441" y="1149107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25400" prstMaterial="plastic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1400029" y="2520464"/>
        <a:ext cx="62313" cy="62313"/>
      </dsp:txXfrm>
    </dsp:sp>
    <dsp:sp modelId="{6F889E44-6CF7-A14D-8DEB-B9A6290D872F}">
      <dsp:nvSpPr>
        <dsp:cNvPr id="0" name=""/>
        <dsp:cNvSpPr/>
      </dsp:nvSpPr>
      <dsp:spPr>
        <a:xfrm>
          <a:off x="4084612" y="827960"/>
          <a:ext cx="482441" cy="45964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41220" y="0"/>
              </a:lnTo>
              <a:lnTo>
                <a:pt x="241220" y="459642"/>
              </a:lnTo>
              <a:lnTo>
                <a:pt x="482441" y="459642"/>
              </a:lnTo>
            </a:path>
          </a:pathLst>
        </a:custGeom>
        <a:noFill/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25400" prstMaterial="plastic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4309174" y="1041123"/>
        <a:ext cx="33317" cy="33317"/>
      </dsp:txXfrm>
    </dsp:sp>
    <dsp:sp modelId="{AB6E690B-1435-EF44-BC6E-8C3E8225570B}">
      <dsp:nvSpPr>
        <dsp:cNvPr id="0" name=""/>
        <dsp:cNvSpPr/>
      </dsp:nvSpPr>
      <dsp:spPr>
        <a:xfrm>
          <a:off x="4084612" y="368317"/>
          <a:ext cx="482441" cy="459642"/>
        </a:xfrm>
        <a:custGeom>
          <a:avLst/>
          <a:gdLst/>
          <a:ahLst/>
          <a:cxnLst/>
          <a:rect l="0" t="0" r="0" b="0"/>
          <a:pathLst>
            <a:path>
              <a:moveTo>
                <a:pt x="0" y="459642"/>
              </a:moveTo>
              <a:lnTo>
                <a:pt x="241220" y="459642"/>
              </a:lnTo>
              <a:lnTo>
                <a:pt x="241220" y="0"/>
              </a:lnTo>
              <a:lnTo>
                <a:pt x="482441" y="0"/>
              </a:lnTo>
            </a:path>
          </a:pathLst>
        </a:custGeom>
        <a:noFill/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25400" prstMaterial="plastic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4309174" y="581480"/>
        <a:ext cx="33317" cy="33317"/>
      </dsp:txXfrm>
    </dsp:sp>
    <dsp:sp modelId="{1FF3EE61-0DE7-7847-96D1-AAFF7B3B471E}">
      <dsp:nvSpPr>
        <dsp:cNvPr id="0" name=""/>
        <dsp:cNvSpPr/>
      </dsp:nvSpPr>
      <dsp:spPr>
        <a:xfrm>
          <a:off x="1189965" y="827960"/>
          <a:ext cx="482441" cy="1149107"/>
        </a:xfrm>
        <a:custGeom>
          <a:avLst/>
          <a:gdLst/>
          <a:ahLst/>
          <a:cxnLst/>
          <a:rect l="0" t="0" r="0" b="0"/>
          <a:pathLst>
            <a:path>
              <a:moveTo>
                <a:pt x="0" y="1149107"/>
              </a:moveTo>
              <a:lnTo>
                <a:pt x="241220" y="1149107"/>
              </a:lnTo>
              <a:lnTo>
                <a:pt x="241220" y="0"/>
              </a:lnTo>
              <a:lnTo>
                <a:pt x="482441" y="0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25400" prstMaterial="plastic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1400029" y="1371357"/>
        <a:ext cx="62313" cy="62313"/>
      </dsp:txXfrm>
    </dsp:sp>
    <dsp:sp modelId="{6763ADE1-88AC-5E44-8724-D353242F4DA3}">
      <dsp:nvSpPr>
        <dsp:cNvPr id="0" name=""/>
        <dsp:cNvSpPr/>
      </dsp:nvSpPr>
      <dsp:spPr>
        <a:xfrm rot="16200000">
          <a:off x="-1113086" y="1609353"/>
          <a:ext cx="3870676" cy="735428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800" kern="1200" dirty="0" smtClean="0"/>
            <a:t>Languages</a:t>
          </a:r>
          <a:endParaRPr lang="en-US" sz="4800" kern="1200" dirty="0"/>
        </a:p>
      </dsp:txBody>
      <dsp:txXfrm>
        <a:off x="-1113086" y="1609353"/>
        <a:ext cx="3870676" cy="735428"/>
      </dsp:txXfrm>
    </dsp:sp>
    <dsp:sp modelId="{26BD5444-6F5D-8D4C-95DC-CBB61F3A904E}">
      <dsp:nvSpPr>
        <dsp:cNvPr id="0" name=""/>
        <dsp:cNvSpPr/>
      </dsp:nvSpPr>
      <dsp:spPr>
        <a:xfrm>
          <a:off x="1672406" y="460246"/>
          <a:ext cx="2412205" cy="735428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dirty="0" smtClean="0"/>
            <a:t>Imperative</a:t>
          </a:r>
          <a:endParaRPr lang="en-US" sz="4000" kern="1200" dirty="0"/>
        </a:p>
      </dsp:txBody>
      <dsp:txXfrm>
        <a:off x="1672406" y="460246"/>
        <a:ext cx="2412205" cy="735428"/>
      </dsp:txXfrm>
    </dsp:sp>
    <dsp:sp modelId="{A535DC82-60A9-C740-A929-C904119ABB6B}">
      <dsp:nvSpPr>
        <dsp:cNvPr id="0" name=""/>
        <dsp:cNvSpPr/>
      </dsp:nvSpPr>
      <dsp:spPr>
        <a:xfrm>
          <a:off x="4567053" y="603"/>
          <a:ext cx="2412205" cy="735428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dirty="0" smtClean="0"/>
            <a:t>Procedural</a:t>
          </a:r>
          <a:endParaRPr lang="en-US" sz="4000" kern="1200" dirty="0"/>
        </a:p>
      </dsp:txBody>
      <dsp:txXfrm>
        <a:off x="4567053" y="603"/>
        <a:ext cx="2412205" cy="735428"/>
      </dsp:txXfrm>
    </dsp:sp>
    <dsp:sp modelId="{EECCA304-4F59-4242-969D-3038F748DBDC}">
      <dsp:nvSpPr>
        <dsp:cNvPr id="0" name=""/>
        <dsp:cNvSpPr/>
      </dsp:nvSpPr>
      <dsp:spPr>
        <a:xfrm>
          <a:off x="4567053" y="919889"/>
          <a:ext cx="2412205" cy="735428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dirty="0" smtClean="0"/>
            <a:t>OO</a:t>
          </a:r>
          <a:endParaRPr lang="en-US" sz="4000" kern="1200" dirty="0"/>
        </a:p>
      </dsp:txBody>
      <dsp:txXfrm>
        <a:off x="4567053" y="919889"/>
        <a:ext cx="2412205" cy="735428"/>
      </dsp:txXfrm>
    </dsp:sp>
    <dsp:sp modelId="{3C8ED603-9631-8D43-8AE9-40DD95FF20E1}">
      <dsp:nvSpPr>
        <dsp:cNvPr id="0" name=""/>
        <dsp:cNvSpPr/>
      </dsp:nvSpPr>
      <dsp:spPr>
        <a:xfrm>
          <a:off x="1672406" y="2758460"/>
          <a:ext cx="2412205" cy="735428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dirty="0" smtClean="0"/>
            <a:t>Declarative</a:t>
          </a:r>
          <a:endParaRPr lang="en-US" sz="4000" kern="1200" dirty="0"/>
        </a:p>
      </dsp:txBody>
      <dsp:txXfrm>
        <a:off x="1672406" y="2758460"/>
        <a:ext cx="2412205" cy="735428"/>
      </dsp:txXfrm>
    </dsp:sp>
    <dsp:sp modelId="{3B45968E-2D41-DE47-977A-5050AFD0C4D1}">
      <dsp:nvSpPr>
        <dsp:cNvPr id="0" name=""/>
        <dsp:cNvSpPr/>
      </dsp:nvSpPr>
      <dsp:spPr>
        <a:xfrm>
          <a:off x="4567053" y="1839174"/>
          <a:ext cx="2412205" cy="735428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dirty="0" smtClean="0"/>
            <a:t>Functional</a:t>
          </a:r>
          <a:endParaRPr lang="en-US" sz="4000" kern="1200" dirty="0"/>
        </a:p>
      </dsp:txBody>
      <dsp:txXfrm>
        <a:off x="4567053" y="1839174"/>
        <a:ext cx="2412205" cy="735428"/>
      </dsp:txXfrm>
    </dsp:sp>
    <dsp:sp modelId="{15F6AC51-26DA-DF4F-AEE0-09DB00B10CA3}">
      <dsp:nvSpPr>
        <dsp:cNvPr id="0" name=""/>
        <dsp:cNvSpPr/>
      </dsp:nvSpPr>
      <dsp:spPr>
        <a:xfrm>
          <a:off x="4567053" y="2758460"/>
          <a:ext cx="2412205" cy="735428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dirty="0" smtClean="0"/>
            <a:t>Data flow</a:t>
          </a:r>
          <a:endParaRPr lang="en-US" sz="4000" kern="1200" dirty="0"/>
        </a:p>
      </dsp:txBody>
      <dsp:txXfrm>
        <a:off x="4567053" y="2758460"/>
        <a:ext cx="2412205" cy="735428"/>
      </dsp:txXfrm>
    </dsp:sp>
    <dsp:sp modelId="{F97AFC61-D41B-3E49-900D-20756E7B2B85}">
      <dsp:nvSpPr>
        <dsp:cNvPr id="0" name=""/>
        <dsp:cNvSpPr/>
      </dsp:nvSpPr>
      <dsp:spPr>
        <a:xfrm>
          <a:off x="4567053" y="3677746"/>
          <a:ext cx="2412205" cy="735428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dirty="0" smtClean="0"/>
            <a:t>Logic</a:t>
          </a:r>
          <a:endParaRPr lang="en-US" sz="4000" kern="1200" dirty="0"/>
        </a:p>
      </dsp:txBody>
      <dsp:txXfrm>
        <a:off x="4567053" y="3677746"/>
        <a:ext cx="2412205" cy="73542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908E060-2C99-FC4A-BE52-8E292086FA77}">
      <dsp:nvSpPr>
        <dsp:cNvPr id="0" name=""/>
        <dsp:cNvSpPr/>
      </dsp:nvSpPr>
      <dsp:spPr>
        <a:xfrm>
          <a:off x="479558" y="2438023"/>
          <a:ext cx="3479899" cy="208793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98120" tIns="198120" rIns="198120" bIns="198120" numCol="1" spcCol="1270" anchor="ctr" anchorCtr="0">
          <a:noAutofit/>
        </a:bodyPr>
        <a:lstStyle/>
        <a:p>
          <a:pPr lvl="0" algn="ctr" defTabSz="2311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200" kern="1200" dirty="0" smtClean="0"/>
            <a:t>Application</a:t>
          </a:r>
          <a:endParaRPr lang="en-US" sz="5200" kern="1200" dirty="0"/>
        </a:p>
      </dsp:txBody>
      <dsp:txXfrm>
        <a:off x="479558" y="2438023"/>
        <a:ext cx="3479899" cy="2087939"/>
      </dsp:txXfrm>
    </dsp:sp>
    <dsp:sp modelId="{31510157-3B6F-6E42-AA15-00D69BB8B4E4}">
      <dsp:nvSpPr>
        <dsp:cNvPr id="0" name=""/>
        <dsp:cNvSpPr/>
      </dsp:nvSpPr>
      <dsp:spPr>
        <a:xfrm>
          <a:off x="4288794" y="1047"/>
          <a:ext cx="3479899" cy="208793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98120" tIns="198120" rIns="198120" bIns="198120" numCol="1" spcCol="1270" anchor="ctr" anchorCtr="0">
          <a:noAutofit/>
        </a:bodyPr>
        <a:lstStyle/>
        <a:p>
          <a:pPr lvl="0" algn="ctr" defTabSz="2311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200" kern="1200" smtClean="0"/>
            <a:t>Supervisor</a:t>
          </a:r>
          <a:endParaRPr lang="en-US" sz="5200" kern="1200"/>
        </a:p>
      </dsp:txBody>
      <dsp:txXfrm>
        <a:off x="4288794" y="1047"/>
        <a:ext cx="3479899" cy="2087939"/>
      </dsp:txXfrm>
    </dsp:sp>
    <dsp:sp modelId="{677FA185-4991-F44B-A426-0DC4C43E44C7}">
      <dsp:nvSpPr>
        <dsp:cNvPr id="0" name=""/>
        <dsp:cNvSpPr/>
      </dsp:nvSpPr>
      <dsp:spPr>
        <a:xfrm>
          <a:off x="479592" y="0"/>
          <a:ext cx="3479899" cy="208793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98120" tIns="198120" rIns="198120" bIns="198120" numCol="1" spcCol="1270" anchor="ctr" anchorCtr="0">
          <a:noAutofit/>
        </a:bodyPr>
        <a:lstStyle/>
        <a:p>
          <a:pPr lvl="0" algn="ctr" defTabSz="2311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200" kern="1200" smtClean="0"/>
            <a:t>GenServer</a:t>
          </a:r>
          <a:endParaRPr lang="en-US" sz="5200" kern="1200"/>
        </a:p>
      </dsp:txBody>
      <dsp:txXfrm>
        <a:off x="479592" y="0"/>
        <a:ext cx="3479899" cy="2087939"/>
      </dsp:txXfrm>
    </dsp:sp>
    <dsp:sp modelId="{925534B1-21F3-684F-904B-C161406A95A5}">
      <dsp:nvSpPr>
        <dsp:cNvPr id="0" name=""/>
        <dsp:cNvSpPr/>
      </dsp:nvSpPr>
      <dsp:spPr>
        <a:xfrm>
          <a:off x="4288794" y="2436976"/>
          <a:ext cx="3479899" cy="208793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98120" tIns="198120" rIns="198120" bIns="198120" numCol="1" spcCol="1270" anchor="ctr" anchorCtr="0">
          <a:noAutofit/>
        </a:bodyPr>
        <a:lstStyle/>
        <a:p>
          <a:pPr lvl="0" algn="ctr" defTabSz="2311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200" kern="1200" smtClean="0"/>
            <a:t>GenEvent</a:t>
          </a:r>
          <a:endParaRPr lang="en-US" sz="5200" kern="1200"/>
        </a:p>
      </dsp:txBody>
      <dsp:txXfrm>
        <a:off x="4288794" y="2436976"/>
        <a:ext cx="3479899" cy="208793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6">
  <dgm:title val=""/>
  <dgm:desc val=""/>
  <dgm:catLst>
    <dgm:cat type="3D" pri="11600"/>
  </dgm:catLst>
  <dgm:scene3d>
    <a:camera prst="perspectiveRelaxedModerately" zoom="92000"/>
    <a:lightRig rig="balanced" dir="t">
      <a:rot lat="0" lon="0" rev="12700000"/>
    </a:lightRig>
  </dgm:scene3d>
  <dgm:styleLbl name="node0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008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5400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54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25400" prstMaterial="plastic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75000" prstMaterial="plastic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2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3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4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fgAcc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 z="-10400" extrusionH="12700" prstMaterial="plastic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008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62E3C3-CFB7-2249-BAD1-BB488B4458E4}" type="datetimeFigureOut">
              <a:rPr lang="en-US" smtClean="0"/>
              <a:t>1/17/15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0BA0AE-9B94-4247-99A8-C63C9E6A41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4167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9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0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1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2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3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4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2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3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4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5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6.xml"/></Relationships>
</file>

<file path=ppt/notesSlides/_rels/notesSlide6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7.xml"/></Relationships>
</file>

<file path=ppt/notesSlides/_rels/notesSlide6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8.xml"/></Relationships>
</file>

<file path=ppt/notesSlides/_rels/notesSlide6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9.xml"/></Relationships>
</file>

<file path=ppt/notesSlides/_rels/notesSlide6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7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1.xml"/></Relationships>
</file>

<file path=ppt/notesSlides/_rels/notesSlide7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2.xml"/></Relationships>
</file>

<file path=ppt/notesSlides/_rels/notesSlide7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3.xml"/></Relationships>
</file>

<file path=ppt/notesSlides/_rels/notesSlide7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4.xml"/></Relationships>
</file>

<file path=ppt/notesSlides/_rels/notesSlide7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5.xml"/></Relationships>
</file>

<file path=ppt/notesSlides/_rels/notesSlide7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6.xml"/></Relationships>
</file>

<file path=ppt/notesSlides/_rels/notesSlide7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7.xml"/></Relationships>
</file>

<file path=ppt/notesSlides/_rels/notesSlide7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8.xml"/></Relationships>
</file>

<file path=ppt/notesSlides/_rels/notesSlide7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9.xml"/></Relationships>
</file>

<file path=ppt/notesSlides/_rels/notesSlide7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8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1.xml"/></Relationships>
</file>

<file path=ppt/notesSlides/_rels/notesSlide8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2.xml"/></Relationships>
</file>

<file path=ppt/notesSlides/_rels/notesSlide8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4.xml"/></Relationships>
</file>

<file path=ppt/notesSlides/_rels/notesSlide8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5.xml"/></Relationships>
</file>

<file path=ppt/notesSlides/_rels/notesSlide8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6.xml"/></Relationships>
</file>

<file path=ppt/notesSlides/_rels/notesSlide8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7.xml"/></Relationships>
</file>

<file path=ppt/notesSlides/_rels/notesSlide8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8.xml"/></Relationships>
</file>

<file path=ppt/notesSlides/_rels/notesSlide8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9.xml"/></Relationships>
</file>

<file path=ppt/notesSlides/_rels/notesSlide8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0.xml"/></Relationships>
</file>

<file path=ppt/notesSlides/_rels/notesSlide8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9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2.xml"/></Relationships>
</file>

<file path=ppt/notesSlides/_rels/notesSlide9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3.xml"/></Relationships>
</file>

<file path=ppt/notesSlides/_rels/notesSlide9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4.xml"/></Relationships>
</file>

<file path=ppt/notesSlides/_rels/notesSlide9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5.xml"/></Relationships>
</file>

<file path=ppt/notesSlides/_rels/notesSlide9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0.xml"/></Relationships>
</file>

<file path=ppt/notesSlides/_rels/notesSlide9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1.xml"/></Relationships>
</file>

<file path=ppt/notesSlides/_rels/notesSlide9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2.xml"/></Relationships>
</file>

<file path=ppt/notesSlides/_rels/notesSlide9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1DE770-3004-41DB-8113-4F3244D65EA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3221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0BA0AE-9B94-4247-99A8-C63C9E6A414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5199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0BA0AE-9B94-4247-99A8-C63C9E6A414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5199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0BA0AE-9B94-4247-99A8-C63C9E6A414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5199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0BA0AE-9B94-4247-99A8-C63C9E6A414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5199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~”I came across Ruby in 1998, I downloaded it, compiled it, and fell in love…</a:t>
            </a:r>
          </a:p>
          <a:p>
            <a:r>
              <a:rPr lang="en-US" dirty="0" smtClean="0"/>
              <a:t>Fast forward 15 years… I was bemoaning the fact that I wanted to find a way </a:t>
            </a:r>
          </a:p>
          <a:p>
            <a:r>
              <a:rPr lang="en-US" dirty="0" smtClean="0"/>
              <a:t>to show people functional programming concepts without the kind of academic trappings </a:t>
            </a:r>
          </a:p>
          <a:p>
            <a:r>
              <a:rPr lang="en-US" dirty="0" smtClean="0"/>
              <a:t>those books seem to attract. Corey</a:t>
            </a:r>
            <a:r>
              <a:rPr lang="en-US" baseline="0" dirty="0" smtClean="0"/>
              <a:t> Haines</a:t>
            </a:r>
            <a:r>
              <a:rPr lang="en-US" dirty="0" smtClean="0"/>
              <a:t> told me to look at Elixir. </a:t>
            </a:r>
          </a:p>
          <a:p>
            <a:r>
              <a:rPr lang="en-US" dirty="0" smtClean="0"/>
              <a:t>I did, and I felt the same way I felt when I first saw Ruby.”</a:t>
            </a:r>
          </a:p>
          <a:p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Dave Thomas. Programming Elixir, B15.0 (Kindle Locations 388-389). The Pragmatic Bookshelf, LLC. 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0BA0AE-9B94-4247-99A8-C63C9E6A414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5199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0BA0AE-9B94-4247-99A8-C63C9E6A414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0519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906B90-7C2D-F045-8B9F-9B8CA86B52A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6551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commons.wikimedia.org</a:t>
            </a:r>
            <a:r>
              <a:rPr lang="en-US" dirty="0" smtClean="0"/>
              <a:t>/wiki/</a:t>
            </a:r>
            <a:r>
              <a:rPr lang="en-US" dirty="0" err="1" smtClean="0"/>
              <a:t>File:Chocolate_candy_piece.jpg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49BEED-595B-4A42-8027-1398D584A06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2711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WikiMedia</a:t>
            </a:r>
            <a:r>
              <a:rPr lang="en-US" dirty="0" smtClean="0"/>
              <a:t> commons</a:t>
            </a:r>
          </a:p>
          <a:p>
            <a:r>
              <a:rPr lang="en-US" dirty="0" smtClean="0"/>
              <a:t>http://</a:t>
            </a:r>
            <a:r>
              <a:rPr lang="en-US" dirty="0" err="1" smtClean="0"/>
              <a:t>commons.wikimedia.org</a:t>
            </a:r>
            <a:r>
              <a:rPr lang="en-US" dirty="0" smtClean="0"/>
              <a:t>/wiki/File:%C3%89lixir_Combier.jpg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0BA0AE-9B94-4247-99A8-C63C9E6A414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2046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WikiMedia</a:t>
            </a:r>
            <a:r>
              <a:rPr lang="en-US" dirty="0" smtClean="0"/>
              <a:t> commons</a:t>
            </a:r>
          </a:p>
          <a:p>
            <a:r>
              <a:rPr lang="en-US" dirty="0" smtClean="0"/>
              <a:t>http://</a:t>
            </a:r>
            <a:r>
              <a:rPr lang="en-US" dirty="0" err="1" smtClean="0"/>
              <a:t>commons.wikimedia.org</a:t>
            </a:r>
            <a:r>
              <a:rPr lang="en-US" dirty="0" smtClean="0"/>
              <a:t>/wiki/File:%C3%89lixir_Combier.jpg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0BA0AE-9B94-4247-99A8-C63C9E6A414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2046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1DE770-3004-41DB-8113-4F3244D65EA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76687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WikiMedia</a:t>
            </a:r>
            <a:r>
              <a:rPr lang="en-US" dirty="0" smtClean="0"/>
              <a:t> commons</a:t>
            </a:r>
          </a:p>
          <a:p>
            <a:r>
              <a:rPr lang="en-US" dirty="0" smtClean="0"/>
              <a:t>http://</a:t>
            </a:r>
            <a:r>
              <a:rPr lang="en-US" dirty="0" err="1" smtClean="0"/>
              <a:t>commons.wikimedia.org</a:t>
            </a:r>
            <a:r>
              <a:rPr lang="en-US" dirty="0" smtClean="0"/>
              <a:t>/wiki/</a:t>
            </a:r>
            <a:r>
              <a:rPr lang="en-US" dirty="0" err="1" smtClean="0"/>
              <a:t>File:Three_early_medicine_bottles.jpg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0BA0AE-9B94-4247-99A8-C63C9E6A414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20469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WikiMedia</a:t>
            </a:r>
            <a:r>
              <a:rPr lang="en-US" dirty="0" smtClean="0"/>
              <a:t> commons</a:t>
            </a:r>
          </a:p>
          <a:p>
            <a:endParaRPr lang="en-US" dirty="0" smtClean="0"/>
          </a:p>
          <a:p>
            <a:r>
              <a:rPr lang="en-US" dirty="0" smtClean="0"/>
              <a:t>Swedish standard phone "</a:t>
            </a:r>
            <a:r>
              <a:rPr lang="en-US" dirty="0" err="1" smtClean="0"/>
              <a:t>Diavox</a:t>
            </a:r>
            <a:r>
              <a:rPr lang="en-US" dirty="0" smtClean="0"/>
              <a:t>" 1976,</a:t>
            </a:r>
            <a:r>
              <a:rPr lang="en-US" baseline="0" dirty="0" smtClean="0"/>
              <a:t> </a:t>
            </a:r>
            <a:r>
              <a:rPr lang="en-US" dirty="0" smtClean="0"/>
              <a:t>Ericsson </a:t>
            </a:r>
            <a:r>
              <a:rPr lang="en-US" dirty="0" err="1" smtClean="0"/>
              <a:t>Diavox</a:t>
            </a:r>
            <a:r>
              <a:rPr lang="en-US" dirty="0" smtClean="0"/>
              <a:t> telephone, made for </a:t>
            </a:r>
            <a:r>
              <a:rPr lang="en-US" dirty="0" err="1" smtClean="0"/>
              <a:t>Televerket</a:t>
            </a:r>
            <a:r>
              <a:rPr lang="en-US" dirty="0" smtClean="0"/>
              <a:t> (national telecom), Sweden.</a:t>
            </a:r>
          </a:p>
          <a:p>
            <a:r>
              <a:rPr lang="en-US" dirty="0" smtClean="0"/>
              <a:t>"</a:t>
            </a:r>
            <a:r>
              <a:rPr lang="en-US" dirty="0" err="1" smtClean="0"/>
              <a:t>Diavox</a:t>
            </a:r>
            <a:r>
              <a:rPr lang="en-US" dirty="0" smtClean="0"/>
              <a:t> 1975 beige" by </a:t>
            </a:r>
            <a:r>
              <a:rPr lang="en-US" dirty="0" err="1" smtClean="0"/>
              <a:t>Holger.Ellgaard</a:t>
            </a:r>
            <a:r>
              <a:rPr lang="en-US" dirty="0" smtClean="0"/>
              <a:t> - Own work. Licensed under Creative Commons Attribution-Share Alike 3.0 via Wikimedia Commons - http://</a:t>
            </a:r>
            <a:r>
              <a:rPr lang="en-US" dirty="0" err="1" smtClean="0"/>
              <a:t>commons.wikimedia.org</a:t>
            </a:r>
            <a:r>
              <a:rPr lang="en-US" dirty="0" smtClean="0"/>
              <a:t>/wiki/File:Diavox_1975_beige.jpg#mediaviewer/File:Diavox_1975_beige.jpg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1DE770-3004-41DB-8113-4F3244D65EA7}" type="slidenum">
              <a:rPr lang="en-US" smtClean="0">
                <a:solidFill>
                  <a:prstClr val="black"/>
                </a:solidFill>
              </a:rPr>
              <a:pPr/>
              <a:t>24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606312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2BDBA1-2921-4EAF-B06D-18CEBEEE78BB}" type="slidenum">
              <a:rPr lang="en-US" smtClean="0">
                <a:solidFill>
                  <a:prstClr val="black"/>
                </a:solidFill>
              </a:rPr>
              <a:pPr/>
              <a:t>25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302106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/>
              <a:t>WikiMedia</a:t>
            </a:r>
            <a:r>
              <a:rPr lang="en-US" dirty="0" smtClean="0"/>
              <a:t> commons</a:t>
            </a:r>
          </a:p>
          <a:p>
            <a:r>
              <a:rPr lang="en-US" dirty="0" smtClean="0"/>
              <a:t>http</a:t>
            </a:r>
            <a:r>
              <a:rPr lang="en-US" dirty="0" smtClean="0"/>
              <a:t>://</a:t>
            </a:r>
            <a:r>
              <a:rPr lang="en-US" dirty="0" err="1" smtClean="0"/>
              <a:t>commons.wikimedia.org</a:t>
            </a:r>
            <a:r>
              <a:rPr lang="en-US" dirty="0" smtClean="0"/>
              <a:t>/wiki/File:Cricket_bat_01.jpg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49BEED-595B-4A42-8027-1398D584A06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33548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1DE770-3004-41DB-8113-4F3244D65EA7}" type="slidenum">
              <a:rPr lang="en-US" smtClean="0">
                <a:solidFill>
                  <a:prstClr val="black"/>
                </a:solidFill>
              </a:rPr>
              <a:pPr/>
              <a:t>30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639064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1DE770-3004-41DB-8113-4F3244D65EA7}" type="slidenum">
              <a:rPr lang="en-US" smtClean="0">
                <a:solidFill>
                  <a:prstClr val="black"/>
                </a:solidFill>
              </a:rPr>
              <a:pPr/>
              <a:t>31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55748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1DE770-3004-41DB-8113-4F3244D65EA7}" type="slidenum">
              <a:rPr lang="en-US" smtClean="0">
                <a:solidFill>
                  <a:prstClr val="black"/>
                </a:solidFill>
              </a:rPr>
              <a:pPr/>
              <a:t>32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619577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1DE770-3004-41DB-8113-4F3244D65EA7}" type="slidenum">
              <a:rPr lang="en-US" smtClean="0">
                <a:solidFill>
                  <a:prstClr val="black"/>
                </a:solidFill>
              </a:rPr>
              <a:pPr/>
              <a:t>33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434876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1DE770-3004-41DB-8113-4F3244D65EA7}" type="slidenum">
              <a:rPr lang="en-US" smtClean="0">
                <a:solidFill>
                  <a:prstClr val="black"/>
                </a:solidFill>
              </a:rPr>
              <a:pPr/>
              <a:t>34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462454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1DE770-3004-41DB-8113-4F3244D65EA7}" type="slidenum">
              <a:rPr lang="en-US" smtClean="0">
                <a:solidFill>
                  <a:prstClr val="black"/>
                </a:solidFill>
              </a:rPr>
              <a:pPr/>
              <a:t>35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86948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0BA0AE-9B94-4247-99A8-C63C9E6A414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49782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0BA0AE-9B94-4247-99A8-C63C9E6A4146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82750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1DE770-3004-41DB-8113-4F3244D65EA7}" type="slidenum">
              <a:rPr lang="en-US" smtClean="0">
                <a:solidFill>
                  <a:prstClr val="black"/>
                </a:solidFill>
              </a:rPr>
              <a:pPr/>
              <a:t>37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648545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1DE770-3004-41DB-8113-4F3244D65EA7}" type="slidenum">
              <a:rPr lang="en-US" smtClean="0">
                <a:solidFill>
                  <a:prstClr val="black"/>
                </a:solidFill>
              </a:rPr>
              <a:pPr/>
              <a:t>38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648545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1DE770-3004-41DB-8113-4F3244D65EA7}" type="slidenum">
              <a:rPr lang="en-US" smtClean="0">
                <a:solidFill>
                  <a:prstClr val="black"/>
                </a:solidFill>
              </a:rPr>
              <a:pPr/>
              <a:t>39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370770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1DE770-3004-41DB-8113-4F3244D65EA7}" type="slidenum">
              <a:rPr lang="en-US" smtClean="0">
                <a:solidFill>
                  <a:prstClr val="black"/>
                </a:solidFill>
              </a:rPr>
              <a:pPr/>
              <a:t>40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648545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1DE770-3004-41DB-8113-4F3244D65EA7}" type="slidenum">
              <a:rPr lang="en-US" smtClean="0">
                <a:solidFill>
                  <a:prstClr val="black"/>
                </a:solidFill>
              </a:rPr>
              <a:pPr/>
              <a:t>41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648545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7C584BF-6945-4E60-B2A7-1638FF8EA8EE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45848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7C584BF-6945-4E60-B2A7-1638FF8EA8EE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45848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7C584BF-6945-4E60-B2A7-1638FF8EA8EE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45848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7C584BF-6945-4E60-B2A7-1638FF8EA8EE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4584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0BA0AE-9B94-4247-99A8-C63C9E6A414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51996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7C584BF-6945-4E60-B2A7-1638FF8EA8EE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45848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7C584BF-6945-4E60-B2A7-1638FF8EA8EE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45848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7C584BF-6945-4E60-B2A7-1638FF8EA8EE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45848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7C584BF-6945-4E60-B2A7-1638FF8EA8EE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45848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7C584BF-6945-4E60-B2A7-1638FF8EA8EE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45848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"DIN 4844-2 </a:t>
            </a:r>
            <a:r>
              <a:rPr lang="en-US" dirty="0" err="1" smtClean="0"/>
              <a:t>Warnung</a:t>
            </a:r>
            <a:r>
              <a:rPr lang="en-US" dirty="0" smtClean="0"/>
              <a:t> </a:t>
            </a:r>
            <a:r>
              <a:rPr lang="en-US" dirty="0" err="1" smtClean="0"/>
              <a:t>vor</a:t>
            </a:r>
            <a:r>
              <a:rPr lang="en-US" dirty="0" smtClean="0"/>
              <a:t> </a:t>
            </a:r>
            <a:r>
              <a:rPr lang="en-US" dirty="0" err="1" smtClean="0"/>
              <a:t>feuergefaehrlichen</a:t>
            </a:r>
            <a:r>
              <a:rPr lang="en-US" dirty="0" smtClean="0"/>
              <a:t> </a:t>
            </a:r>
            <a:r>
              <a:rPr lang="en-US" dirty="0" err="1" smtClean="0"/>
              <a:t>Stoffen</a:t>
            </a:r>
            <a:r>
              <a:rPr lang="en-US" dirty="0" smtClean="0"/>
              <a:t> D-W001" by </a:t>
            </a:r>
            <a:r>
              <a:rPr lang="en-US" dirty="0" err="1" smtClean="0"/>
              <a:t>Torsten</a:t>
            </a:r>
            <a:r>
              <a:rPr lang="en-US" dirty="0" smtClean="0"/>
              <a:t> Henning - drawn by author. Licensed under Public domain via Wikimedia Commons - http://</a:t>
            </a:r>
            <a:r>
              <a:rPr lang="en-US" dirty="0" err="1" smtClean="0"/>
              <a:t>commons.wikimedia.org</a:t>
            </a:r>
            <a:r>
              <a:rPr lang="en-US" dirty="0" smtClean="0"/>
              <a:t>/wiki/File:DIN_4844-2_Warnung_vor_feuergefaehrlichen_Stoffen_D-W001.svg#mediaviewer/File:DIN_4844-2_Warnung_vor_feuergefaehrlichen_Stoffen_D-W001.svg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7C584BF-6945-4E60-B2A7-1638FF8EA8EE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45848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"DIN 4844-2 </a:t>
            </a:r>
            <a:r>
              <a:rPr lang="en-US" dirty="0" err="1" smtClean="0"/>
              <a:t>Warnung</a:t>
            </a:r>
            <a:r>
              <a:rPr lang="en-US" dirty="0" smtClean="0"/>
              <a:t> </a:t>
            </a:r>
            <a:r>
              <a:rPr lang="en-US" dirty="0" err="1" smtClean="0"/>
              <a:t>vor</a:t>
            </a:r>
            <a:r>
              <a:rPr lang="en-US" dirty="0" smtClean="0"/>
              <a:t> </a:t>
            </a:r>
            <a:r>
              <a:rPr lang="en-US" dirty="0" err="1" smtClean="0"/>
              <a:t>feuergefaehrlichen</a:t>
            </a:r>
            <a:r>
              <a:rPr lang="en-US" dirty="0" smtClean="0"/>
              <a:t> </a:t>
            </a:r>
            <a:r>
              <a:rPr lang="en-US" dirty="0" err="1" smtClean="0"/>
              <a:t>Stoffen</a:t>
            </a:r>
            <a:r>
              <a:rPr lang="en-US" dirty="0" smtClean="0"/>
              <a:t> D-W001" by </a:t>
            </a:r>
            <a:r>
              <a:rPr lang="en-US" dirty="0" err="1" smtClean="0"/>
              <a:t>Torsten</a:t>
            </a:r>
            <a:r>
              <a:rPr lang="en-US" dirty="0" smtClean="0"/>
              <a:t> Henning - drawn by author. Licensed under Public domain via Wikimedia Commons - http://</a:t>
            </a:r>
            <a:r>
              <a:rPr lang="en-US" dirty="0" err="1" smtClean="0"/>
              <a:t>commons.wikimedia.org</a:t>
            </a:r>
            <a:r>
              <a:rPr lang="en-US" dirty="0" smtClean="0"/>
              <a:t>/wiki/File:DIN_4844-2_Warnung_vor_feuergefaehrlichen_Stoffen_D-W001.svg#mediaviewer/File:DIN_4844-2_Warnung_vor_feuergefaehrlichen_Stoffen_D-W001.svg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7C584BF-6945-4E60-B2A7-1638FF8EA8EE}" type="slidenum">
              <a:rPr lang="en-US" smtClean="0"/>
              <a:pPr>
                <a:defRPr/>
              </a:pPr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45848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7C584BF-6945-4E60-B2A7-1638FF8EA8EE}" type="slidenum">
              <a:rPr lang="en-US" smtClean="0"/>
              <a:pPr>
                <a:defRPr/>
              </a:pPr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45848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7C584BF-6945-4E60-B2A7-1638FF8EA8EE}" type="slidenum">
              <a:rPr lang="en-US" smtClean="0"/>
              <a:pPr>
                <a:defRPr/>
              </a:pPr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45848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87172" y="1143264"/>
            <a:ext cx="2283658" cy="3085969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/>
              <a:t>WikiMedia</a:t>
            </a:r>
            <a:r>
              <a:rPr lang="en-US" dirty="0" smtClean="0"/>
              <a:t> commons</a:t>
            </a:r>
          </a:p>
          <a:p>
            <a:r>
              <a:rPr lang="en-US" dirty="0" smtClean="0"/>
              <a:t>http://</a:t>
            </a:r>
            <a:r>
              <a:rPr lang="en-US" dirty="0" err="1" smtClean="0"/>
              <a:t>commons.wikimedia.org</a:t>
            </a:r>
            <a:r>
              <a:rPr lang="en-US" dirty="0" smtClean="0"/>
              <a:t>/wiki/</a:t>
            </a:r>
            <a:r>
              <a:rPr lang="en-US" dirty="0" err="1" smtClean="0"/>
              <a:t>File:Long_Water_birds.JPG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1DE770-3004-41DB-8113-4F3244D65EA7}" type="slidenum">
              <a:rPr lang="en-US" smtClean="0">
                <a:solidFill>
                  <a:prstClr val="black"/>
                </a:solidFill>
              </a:rPr>
              <a:pPr/>
              <a:t>55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1384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0BA0AE-9B94-4247-99A8-C63C9E6A414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51996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/>
              <a:t>WikiMedia</a:t>
            </a:r>
            <a:r>
              <a:rPr lang="en-US" dirty="0" smtClean="0"/>
              <a:t> commons</a:t>
            </a:r>
          </a:p>
          <a:p>
            <a:r>
              <a:rPr lang="en-US" dirty="0" smtClean="0"/>
              <a:t>http://</a:t>
            </a:r>
            <a:r>
              <a:rPr lang="en-US" dirty="0" err="1" smtClean="0"/>
              <a:t>commons.wikimedia.org</a:t>
            </a:r>
            <a:r>
              <a:rPr lang="en-US" dirty="0" smtClean="0"/>
              <a:t>/wiki/</a:t>
            </a:r>
            <a:r>
              <a:rPr lang="en-US" dirty="0" err="1" smtClean="0"/>
              <a:t>File:Long_Water_birds.JPG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1DE770-3004-41DB-8113-4F3244D65EA7}" type="slidenum">
              <a:rPr lang="en-US" smtClean="0">
                <a:solidFill>
                  <a:prstClr val="black"/>
                </a:solidFill>
              </a:rPr>
              <a:pPr/>
              <a:t>56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13846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1DE770-3004-41DB-8113-4F3244D65EA7}" type="slidenum">
              <a:rPr lang="en-US" smtClean="0">
                <a:solidFill>
                  <a:prstClr val="black"/>
                </a:solidFill>
              </a:rPr>
              <a:pPr/>
              <a:t>58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363595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71CED2-CB3B-47D1-8129-D7C33F0CE91D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31720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E7A40B-B48A-E944-A73B-08A2DF4A2BE3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75469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WikiMedia</a:t>
            </a:r>
            <a:r>
              <a:rPr lang="en-US" dirty="0" smtClean="0"/>
              <a:t> commons</a:t>
            </a:r>
          </a:p>
          <a:p>
            <a:r>
              <a:rPr lang="en-US" dirty="0" smtClean="0"/>
              <a:t>http://</a:t>
            </a:r>
            <a:r>
              <a:rPr lang="en-US" dirty="0" err="1" smtClean="0"/>
              <a:t>commons.wikimedia.org</a:t>
            </a:r>
            <a:r>
              <a:rPr lang="en-US" dirty="0" smtClean="0"/>
              <a:t>/wiki/</a:t>
            </a:r>
            <a:r>
              <a:rPr lang="en-US" dirty="0" err="1" smtClean="0"/>
              <a:t>File:Three_early_medicine_bottles.jpg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0BA0AE-9B94-4247-99A8-C63C9E6A4146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20469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0BA0AE-9B94-4247-99A8-C63C9E6A4146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76991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0BA0AE-9B94-4247-99A8-C63C9E6A4146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18521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0BA0AE-9B94-4247-99A8-C63C9E6A4146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18521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0BA0AE-9B94-4247-99A8-C63C9E6A4146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18521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0BA0AE-9B94-4247-99A8-C63C9E6A4146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1852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0BA0AE-9B94-4247-99A8-C63C9E6A414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51996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0BA0AE-9B94-4247-99A8-C63C9E6A4146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18521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0BA0AE-9B94-4247-99A8-C63C9E6A4146}" type="slidenum">
              <a:rPr lang="en-US" smtClean="0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70189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0BA0AE-9B94-4247-99A8-C63C9E6A4146}" type="slidenum">
              <a:rPr lang="en-US" smtClean="0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701899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0BA0AE-9B94-4247-99A8-C63C9E6A4146}" type="slidenum">
              <a:rPr lang="en-US" smtClean="0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70189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0BA0AE-9B94-4247-99A8-C63C9E6A4146}" type="slidenum">
              <a:rPr lang="en-US" smtClean="0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701899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0BA0AE-9B94-4247-99A8-C63C9E6A4146}" type="slidenum">
              <a:rPr lang="en-US" smtClean="0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701899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0BA0AE-9B94-4247-99A8-C63C9E6A4146}" type="slidenum">
              <a:rPr lang="en-US" smtClean="0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701899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0BA0AE-9B94-4247-99A8-C63C9E6A4146}" type="slidenum">
              <a:rPr lang="en-US" smtClean="0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701899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0BA0AE-9B94-4247-99A8-C63C9E6A4146}" type="slidenum">
              <a:rPr lang="en-US" smtClean="0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701899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0BA0AE-9B94-4247-99A8-C63C9E6A4146}" type="slidenum">
              <a:rPr lang="en-US" smtClean="0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7018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0BA0AE-9B94-4247-99A8-C63C9E6A414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519963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0BA0AE-9B94-4247-99A8-C63C9E6A4146}" type="slidenum">
              <a:rPr lang="en-US" smtClean="0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701899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0BA0AE-9B94-4247-99A8-C63C9E6A4146}" type="slidenum">
              <a:rPr lang="en-US" smtClean="0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701899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0BA0AE-9B94-4247-99A8-C63C9E6A4146}" type="slidenum">
              <a:rPr lang="en-US" smtClean="0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701899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0BA0AE-9B94-4247-99A8-C63C9E6A4146}" type="slidenum">
              <a:rPr lang="en-US" smtClean="0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701899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0BA0AE-9B94-4247-99A8-C63C9E6A4146}" type="slidenum">
              <a:rPr lang="en-US" smtClean="0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701899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0BA0AE-9B94-4247-99A8-C63C9E6A4146}" type="slidenum">
              <a:rPr lang="en-US" smtClean="0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701899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0BA0AE-9B94-4247-99A8-C63C9E6A4146}" type="slidenum">
              <a:rPr lang="en-US" smtClean="0"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701899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0BA0AE-9B94-4247-99A8-C63C9E6A4146}" type="slidenum">
              <a:rPr lang="en-US" smtClean="0"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701899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0BA0AE-9B94-4247-99A8-C63C9E6A4146}" type="slidenum">
              <a:rPr lang="en-US" smtClean="0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701899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0BA0AE-9B94-4247-99A8-C63C9E6A4146}" type="slidenum">
              <a:rPr lang="en-US" smtClean="0"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7018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0BA0AE-9B94-4247-99A8-C63C9E6A414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519963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WikiMedia</a:t>
            </a:r>
            <a:r>
              <a:rPr lang="en-US" dirty="0" smtClean="0"/>
              <a:t> commons</a:t>
            </a:r>
          </a:p>
          <a:p>
            <a:r>
              <a:rPr lang="en-US" dirty="0" smtClean="0"/>
              <a:t>http://</a:t>
            </a:r>
            <a:r>
              <a:rPr lang="en-US" dirty="0" err="1" smtClean="0"/>
              <a:t>commons.wikimedia.org</a:t>
            </a:r>
            <a:r>
              <a:rPr lang="en-US" dirty="0" smtClean="0"/>
              <a:t>/wiki/</a:t>
            </a:r>
            <a:r>
              <a:rPr lang="en-US" dirty="0" err="1" smtClean="0"/>
              <a:t>File:Three_early_medicine_bottles.jpg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0BA0AE-9B94-4247-99A8-C63C9E6A4146}" type="slidenum">
              <a:rPr lang="en-US" smtClean="0"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204698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0BA0AE-9B94-4247-99A8-C63C9E6A4146}" type="slidenum">
              <a:rPr lang="en-US" smtClean="0"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75870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0BA0AE-9B94-4247-99A8-C63C9E6A4146}" type="slidenum">
              <a:rPr lang="en-US" smtClean="0"/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06300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	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0BA0AE-9B94-4247-99A8-C63C9E6A4146}" type="slidenum">
              <a:rPr lang="en-US" smtClean="0"/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06300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0BA0AE-9B94-4247-99A8-C63C9E6A4146}" type="slidenum">
              <a:rPr lang="en-US" smtClean="0"/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06300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0BA0AE-9B94-4247-99A8-C63C9E6A4146}" type="slidenum">
              <a:rPr lang="en-US" smtClean="0"/>
              <a:t>137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06300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0BA0AE-9B94-4247-99A8-C63C9E6A4146}" type="slidenum">
              <a:rPr lang="en-US" smtClean="0"/>
              <a:t>138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06300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Agents are a simple abstraction around state.</a:t>
            </a:r>
          </a:p>
          <a:p>
            <a:endParaRPr lang="en-US" dirty="0" smtClean="0"/>
          </a:p>
          <a:p>
            <a:r>
              <a:rPr lang="en-US" dirty="0" smtClean="0"/>
              <a:t>Often in Elixir there is a need to share or store state that must be accessed from different processes or by the same process at different points in time.</a:t>
            </a:r>
          </a:p>
          <a:p>
            <a:endParaRPr lang="en-US" dirty="0" smtClean="0"/>
          </a:p>
          <a:p>
            <a:r>
              <a:rPr lang="en-US" dirty="0" smtClean="0"/>
              <a:t>The Agent module provides a basic server implementation that allows state to be retrieved and updated via a simple API.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0BA0AE-9B94-4247-99A8-C63C9E6A4146}" type="slidenum">
              <a:rPr lang="en-US" smtClean="0"/>
              <a:t>139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063001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Agents are a simple abstraction around state.</a:t>
            </a:r>
          </a:p>
          <a:p>
            <a:endParaRPr lang="en-US" dirty="0" smtClean="0"/>
          </a:p>
          <a:p>
            <a:r>
              <a:rPr lang="en-US" dirty="0" smtClean="0"/>
              <a:t>Often in Elixir there is a need to share or store state that must be accessed from different processes or by the same process at different points in time.</a:t>
            </a:r>
          </a:p>
          <a:p>
            <a:endParaRPr lang="en-US" dirty="0" smtClean="0"/>
          </a:p>
          <a:p>
            <a:r>
              <a:rPr lang="en-US" dirty="0" smtClean="0"/>
              <a:t>The Agent module provides a basic server implementation that allows state to be retrieved and updated via a simple API.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0BA0AE-9B94-4247-99A8-C63C9E6A4146}" type="slidenum">
              <a:rPr lang="en-US" smtClean="0"/>
              <a:t>140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063001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0BA0AE-9B94-4247-99A8-C63C9E6A4146}" type="slidenum">
              <a:rPr lang="en-US" smtClean="0"/>
              <a:t>141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0630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0BA0AE-9B94-4247-99A8-C63C9E6A414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519963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0BA0AE-9B94-4247-99A8-C63C9E6A4146}" type="slidenum">
              <a:rPr lang="en-US" smtClean="0"/>
              <a:t>142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063001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0BA0AE-9B94-4247-99A8-C63C9E6A4146}" type="slidenum">
              <a:rPr lang="en-US" smtClean="0"/>
              <a:t>143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063001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0BA0AE-9B94-4247-99A8-C63C9E6A4146}" type="slidenum">
              <a:rPr lang="en-US" smtClean="0"/>
              <a:t>144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06300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0BA0AE-9B94-4247-99A8-C63C9E6A4146}" type="slidenum">
              <a:rPr lang="en-US" smtClean="0"/>
              <a:t>145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026248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WikiMedia</a:t>
            </a:r>
            <a:r>
              <a:rPr lang="en-US" dirty="0" smtClean="0"/>
              <a:t> commons</a:t>
            </a:r>
          </a:p>
          <a:p>
            <a:r>
              <a:rPr lang="en-US" dirty="0" smtClean="0"/>
              <a:t>http://</a:t>
            </a:r>
            <a:r>
              <a:rPr lang="en-US" dirty="0" err="1" smtClean="0"/>
              <a:t>commons.wikimedia.org</a:t>
            </a:r>
            <a:r>
              <a:rPr lang="en-US" dirty="0" smtClean="0"/>
              <a:t>/wiki/File:The_Making_of_Harry_Potter_29-05-2012_(7190379225).jpg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0BA0AE-9B94-4247-99A8-C63C9E6A4146}" type="slidenum">
              <a:rPr lang="en-US" smtClean="0"/>
              <a:t>150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204698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WikiMedia</a:t>
            </a:r>
            <a:r>
              <a:rPr lang="en-US" dirty="0" smtClean="0"/>
              <a:t> commons</a:t>
            </a:r>
          </a:p>
          <a:p>
            <a:r>
              <a:rPr lang="en-US" dirty="0" smtClean="0"/>
              <a:t>http://</a:t>
            </a:r>
            <a:r>
              <a:rPr lang="en-US" dirty="0" err="1" smtClean="0"/>
              <a:t>commons.wikimedia.org</a:t>
            </a:r>
            <a:r>
              <a:rPr lang="en-US" dirty="0" smtClean="0"/>
              <a:t>/wiki/File:The_Making_of_Harry_Potter_29-05-2012_(7190379821).jpg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0BA0AE-9B94-4247-99A8-C63C9E6A4146}" type="slidenum">
              <a:rPr lang="en-US" smtClean="0"/>
              <a:t>151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204698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WikiMedia</a:t>
            </a:r>
            <a:r>
              <a:rPr lang="en-US" dirty="0" smtClean="0"/>
              <a:t> commons</a:t>
            </a:r>
          </a:p>
          <a:p>
            <a:r>
              <a:rPr lang="en-US" dirty="0" smtClean="0"/>
              <a:t>http://</a:t>
            </a:r>
            <a:r>
              <a:rPr lang="en-US" dirty="0" err="1" smtClean="0"/>
              <a:t>commons.wikimedia.org</a:t>
            </a:r>
            <a:r>
              <a:rPr lang="en-US" dirty="0" smtClean="0"/>
              <a:t>/wiki/File:Adriaen_Brouwer_-_The_Bitter_Potion_-_Google_Art_Project.jpg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0BA0AE-9B94-4247-99A8-C63C9E6A4146}" type="slidenum">
              <a:rPr lang="en-US" smtClean="0"/>
              <a:t>152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204698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/>
              <a:t>WikiMedia</a:t>
            </a:r>
            <a:r>
              <a:rPr lang="en-US" dirty="0" smtClean="0"/>
              <a:t> commons</a:t>
            </a:r>
          </a:p>
          <a:p>
            <a:r>
              <a:rPr lang="en-US" dirty="0" smtClean="0"/>
              <a:t>http://</a:t>
            </a:r>
            <a:r>
              <a:rPr lang="en-US" dirty="0" err="1" smtClean="0"/>
              <a:t>commons.wikimedia.org</a:t>
            </a:r>
            <a:r>
              <a:rPr lang="en-US" dirty="0" smtClean="0"/>
              <a:t>/wiki/</a:t>
            </a:r>
            <a:r>
              <a:rPr lang="en-US" dirty="0" err="1" smtClean="0"/>
              <a:t>File:David</a:t>
            </a:r>
            <a:r>
              <a:rPr lang="en-US" dirty="0" smtClean="0"/>
              <a:t>_-_</a:t>
            </a:r>
            <a:r>
              <a:rPr lang="en-US" dirty="0" err="1" smtClean="0"/>
              <a:t>The_Death_of_Socrates.jpg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0BA0AE-9B94-4247-99A8-C63C9E6A4146}" type="slidenum">
              <a:rPr lang="en-US" smtClean="0"/>
              <a:t>158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38290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055A1-16A1-9F46-B617-37378091E58B}" type="datetimeFigureOut">
              <a:rPr lang="en-US" smtClean="0"/>
              <a:t>1/17/15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EAC904-00AA-5F43-8E4C-5F546A7A81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0556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055A1-16A1-9F46-B617-37378091E58B}" type="datetimeFigureOut">
              <a:rPr lang="en-US" smtClean="0"/>
              <a:t>1/17/15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EAC904-00AA-5F43-8E4C-5F546A7A81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5982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055A1-16A1-9F46-B617-37378091E58B}" type="datetimeFigureOut">
              <a:rPr lang="en-US" smtClean="0"/>
              <a:t>1/17/15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EAC904-00AA-5F43-8E4C-5F546A7A81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23881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noFill/>
        </p:spPr>
        <p:txBody>
          <a:bodyPr rtlCol="0"/>
          <a:lstStyle>
            <a:lvl1pPr>
              <a:defRPr b="1">
                <a:latin typeface="Myriad Pro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lvl1pPr>
              <a:buClrTx/>
              <a:buFont typeface="Wingdings" pitchFamily="2" charset="2"/>
              <a:buChar char="§"/>
              <a:defRPr sz="2000" b="1">
                <a:latin typeface="Myriad Pro Light" pitchFamily="34" charset="0"/>
              </a:defRPr>
            </a:lvl1pPr>
            <a:lvl2pPr>
              <a:buClrTx/>
              <a:buFont typeface="Wingdings" pitchFamily="2" charset="2"/>
              <a:buChar char="o"/>
              <a:defRPr sz="1800" b="0">
                <a:latin typeface="Myriad Pro" pitchFamily="34" charset="0"/>
              </a:defRPr>
            </a:lvl2pPr>
            <a:lvl3pPr>
              <a:buClrTx/>
              <a:buFont typeface="Wingdings" pitchFamily="2" charset="2"/>
              <a:buChar char="o"/>
              <a:defRPr sz="1600" b="0">
                <a:latin typeface="Myriad Pro" pitchFamily="34" charset="0"/>
              </a:defRPr>
            </a:lvl3pPr>
            <a:lvl4pPr>
              <a:buClrTx/>
              <a:buFont typeface="Wingdings" pitchFamily="2" charset="2"/>
              <a:buChar char="o"/>
              <a:defRPr sz="1400" b="0">
                <a:latin typeface="Myriad Pro" pitchFamily="34" charset="0"/>
              </a:defRPr>
            </a:lvl4pPr>
            <a:lvl5pPr>
              <a:buClrTx/>
              <a:buFont typeface="Wingdings" pitchFamily="2" charset="2"/>
              <a:buChar char="o"/>
              <a:defRPr sz="1200" b="0">
                <a:latin typeface="Myriad Pro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Box 3"/>
          <p:cNvSpPr txBox="1"/>
          <p:nvPr userDrawn="1"/>
        </p:nvSpPr>
        <p:spPr bwMode="auto">
          <a:xfrm>
            <a:off x="-1403497" y="10633"/>
            <a:ext cx="1403498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r"/>
            <a:r>
              <a:rPr lang="en-US" sz="1200" dirty="0" smtClean="0"/>
              <a:t>Title +</a:t>
            </a:r>
            <a:r>
              <a:rPr lang="en-US" sz="1200" baseline="0" dirty="0" smtClean="0"/>
              <a:t> Bullet List</a:t>
            </a:r>
            <a:endParaRPr lang="en-US" sz="1200" dirty="0" smtClean="0"/>
          </a:p>
        </p:txBody>
      </p:sp>
    </p:spTree>
    <p:extLst>
      <p:ext uri="{BB962C8B-B14F-4D97-AF65-F5344CB8AC3E}">
        <p14:creationId xmlns:p14="http://schemas.microsoft.com/office/powerpoint/2010/main" val="1820800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055A1-16A1-9F46-B617-37378091E58B}" type="datetimeFigureOut">
              <a:rPr lang="en-US" smtClean="0"/>
              <a:t>1/17/15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EAC904-00AA-5F43-8E4C-5F546A7A81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643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055A1-16A1-9F46-B617-37378091E58B}" type="datetimeFigureOut">
              <a:rPr lang="en-US" smtClean="0"/>
              <a:t>1/17/15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EAC904-00AA-5F43-8E4C-5F546A7A81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9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055A1-16A1-9F46-B617-37378091E58B}" type="datetimeFigureOut">
              <a:rPr lang="en-US" smtClean="0"/>
              <a:t>1/17/15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EAC904-00AA-5F43-8E4C-5F546A7A81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9906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055A1-16A1-9F46-B617-37378091E58B}" type="datetimeFigureOut">
              <a:rPr lang="en-US" smtClean="0"/>
              <a:t>1/17/15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EAC904-00AA-5F43-8E4C-5F546A7A81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1671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055A1-16A1-9F46-B617-37378091E58B}" type="datetimeFigureOut">
              <a:rPr lang="en-US" smtClean="0"/>
              <a:t>1/17/15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EAC904-00AA-5F43-8E4C-5F546A7A81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3346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055A1-16A1-9F46-B617-37378091E58B}" type="datetimeFigureOut">
              <a:rPr lang="en-US" smtClean="0"/>
              <a:t>1/17/15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EAC904-00AA-5F43-8E4C-5F546A7A81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5683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055A1-16A1-9F46-B617-37378091E58B}" type="datetimeFigureOut">
              <a:rPr lang="en-US" smtClean="0"/>
              <a:t>1/17/15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EAC904-00AA-5F43-8E4C-5F546A7A81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2630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055A1-16A1-9F46-B617-37378091E58B}" type="datetimeFigureOut">
              <a:rPr lang="en-US" smtClean="0"/>
              <a:t>1/17/15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EAC904-00AA-5F43-8E4C-5F546A7A81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7611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B055A1-16A1-9F46-B617-37378091E58B}" type="datetimeFigureOut">
              <a:rPr lang="en-US" smtClean="0"/>
              <a:t>1/17/15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EAC904-00AA-5F43-8E4C-5F546A7A81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028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7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9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0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1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3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4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5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6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7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47.png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23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4" Type="http://schemas.openxmlformats.org/officeDocument/2006/relationships/diagramLayout" Target="../diagrams/layout2.xml"/><Relationship Id="rId5" Type="http://schemas.openxmlformats.org/officeDocument/2006/relationships/diagramQuickStyle" Target="../diagrams/quickStyle2.xml"/><Relationship Id="rId6" Type="http://schemas.openxmlformats.org/officeDocument/2006/relationships/diagramColors" Target="../diagrams/colors2.xml"/><Relationship Id="rId7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1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3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4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5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6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8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9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0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1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3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48.png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49.png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50.png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Relationship Id="rId3" Type="http://schemas.openxmlformats.org/officeDocument/2006/relationships/image" Target="../media/image52.png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4" Type="http://schemas.openxmlformats.org/officeDocument/2006/relationships/image" Target="../media/image55.png"/><Relationship Id="rId5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3.png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7.png"/><Relationship Id="rId3" Type="http://schemas.openxmlformats.org/officeDocument/2006/relationships/image" Target="../media/image58.png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4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9.png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2.png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63.png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4.png"/><Relationship Id="rId3" Type="http://schemas.openxmlformats.org/officeDocument/2006/relationships/image" Target="../media/image6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8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4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4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zerg.erlangonxen.org/" TargetMode="External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9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0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0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8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9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0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1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1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8.xml"/></Relationships>
</file>

<file path=ppt/slides/_rels/slide5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0.png"/><Relationship Id="rId12" Type="http://schemas.openxmlformats.org/officeDocument/2006/relationships/image" Target="../media/image41.png"/><Relationship Id="rId13" Type="http://schemas.openxmlformats.org/officeDocument/2006/relationships/image" Target="../media/image42.png"/><Relationship Id="rId14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6" Type="http://schemas.openxmlformats.org/officeDocument/2006/relationships/image" Target="../media/image35.png"/><Relationship Id="rId7" Type="http://schemas.openxmlformats.org/officeDocument/2006/relationships/image" Target="../media/image36.png"/><Relationship Id="rId8" Type="http://schemas.openxmlformats.org/officeDocument/2006/relationships/image" Target="../media/image37.png"/><Relationship Id="rId9" Type="http://schemas.openxmlformats.org/officeDocument/2006/relationships/image" Target="../media/image38.png"/><Relationship Id="rId10" Type="http://schemas.openxmlformats.org/officeDocument/2006/relationships/image" Target="../media/image39.png"/></Relationships>
</file>

<file path=ppt/slides/_rels/slide5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0.png"/><Relationship Id="rId12" Type="http://schemas.openxmlformats.org/officeDocument/2006/relationships/image" Target="../media/image41.png"/><Relationship Id="rId13" Type="http://schemas.openxmlformats.org/officeDocument/2006/relationships/image" Target="../media/image42.png"/><Relationship Id="rId14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6" Type="http://schemas.openxmlformats.org/officeDocument/2006/relationships/image" Target="../media/image35.png"/><Relationship Id="rId7" Type="http://schemas.openxmlformats.org/officeDocument/2006/relationships/image" Target="../media/image36.png"/><Relationship Id="rId8" Type="http://schemas.openxmlformats.org/officeDocument/2006/relationships/image" Target="../media/image37.png"/><Relationship Id="rId9" Type="http://schemas.openxmlformats.org/officeDocument/2006/relationships/image" Target="../media/image38.png"/><Relationship Id="rId10" Type="http://schemas.openxmlformats.org/officeDocument/2006/relationships/image" Target="../media/image39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6.xml"/><Relationship Id="rId2" Type="http://schemas.openxmlformats.org/officeDocument/2006/relationships/diagramData" Target="../diagrams/data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45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23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3974288"/>
            <a:ext cx="9144000" cy="291284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2843" y="4512468"/>
            <a:ext cx="1738313" cy="1738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Subtitle 2"/>
          <p:cNvSpPr txBox="1">
            <a:spLocks/>
          </p:cNvSpPr>
          <p:nvPr/>
        </p:nvSpPr>
        <p:spPr>
          <a:xfrm>
            <a:off x="400050" y="4512468"/>
            <a:ext cx="3028950" cy="12339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80000"/>
              </a:lnSpc>
            </a:pPr>
            <a:r>
              <a:rPr lang="en-US" sz="2400" dirty="0" smtClean="0">
                <a:solidFill>
                  <a:prstClr val="white">
                    <a:lumMod val="85000"/>
                  </a:prstClr>
                </a:solidFill>
              </a:rPr>
              <a:t>presented by</a:t>
            </a:r>
            <a:r>
              <a:rPr lang="en-US" sz="3600" dirty="0" smtClean="0">
                <a:solidFill>
                  <a:prstClr val="white">
                    <a:lumMod val="85000"/>
                  </a:prstClr>
                </a:solidFill>
              </a:rPr>
              <a:t/>
            </a:r>
            <a:br>
              <a:rPr lang="en-US" sz="3600" dirty="0" smtClean="0">
                <a:solidFill>
                  <a:prstClr val="white">
                    <a:lumMod val="85000"/>
                  </a:prstClr>
                </a:solidFill>
              </a:rPr>
            </a:br>
            <a:r>
              <a:rPr lang="en-US" sz="3900" dirty="0" smtClean="0">
                <a:solidFill>
                  <a:prstClr val="white">
                    <a:lumMod val="85000"/>
                  </a:prstClr>
                </a:solidFill>
              </a:rPr>
              <a:t>Bryan Hunter</a:t>
            </a:r>
            <a:r>
              <a:rPr lang="en-US" sz="3600" dirty="0" smtClean="0">
                <a:solidFill>
                  <a:prstClr val="white">
                    <a:lumMod val="85000"/>
                  </a:prstClr>
                </a:solidFill>
              </a:rPr>
              <a:t/>
            </a:r>
            <a:br>
              <a:rPr lang="en-US" sz="3600" dirty="0" smtClean="0">
                <a:solidFill>
                  <a:prstClr val="white">
                    <a:lumMod val="85000"/>
                  </a:prstClr>
                </a:solidFill>
              </a:rPr>
            </a:br>
            <a:r>
              <a:rPr lang="en-US" sz="2000" dirty="0" smtClean="0">
                <a:solidFill>
                  <a:prstClr val="white">
                    <a:lumMod val="85000"/>
                  </a:prstClr>
                </a:solidFill>
              </a:rPr>
              <a:t>CTO Firefly Logic</a:t>
            </a:r>
            <a:endParaRPr lang="en-US" sz="1200" dirty="0">
              <a:solidFill>
                <a:prstClr val="white">
                  <a:lumMod val="85000"/>
                </a:prstClr>
              </a:solidFill>
            </a:endParaRPr>
          </a:p>
        </p:txBody>
      </p:sp>
      <p:pic>
        <p:nvPicPr>
          <p:cNvPr id="10" name="Picture 2" descr="C:\Users\bryanhunter\Documents\Archive\2011.12.02\mvp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266" y="5746418"/>
            <a:ext cx="1330398" cy="539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ubtitle 2"/>
          <p:cNvSpPr txBox="1">
            <a:spLocks/>
          </p:cNvSpPr>
          <p:nvPr/>
        </p:nvSpPr>
        <p:spPr>
          <a:xfrm>
            <a:off x="5665609" y="4512468"/>
            <a:ext cx="3048000" cy="17942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800" dirty="0" smtClean="0">
                <a:solidFill>
                  <a:prstClr val="white">
                    <a:lumMod val="95000"/>
                  </a:prstClr>
                </a:solidFill>
              </a:rPr>
              <a:t>Twitter</a:t>
            </a:r>
            <a:r>
              <a:rPr lang="en-US" sz="2800" dirty="0" smtClean="0">
                <a:solidFill>
                  <a:prstClr val="white">
                    <a:lumMod val="95000"/>
                  </a:prstClr>
                </a:solidFill>
              </a:rPr>
              <a:t/>
            </a:r>
            <a:br>
              <a:rPr lang="en-US" sz="2800" dirty="0" smtClean="0">
                <a:solidFill>
                  <a:prstClr val="white">
                    <a:lumMod val="95000"/>
                  </a:prstClr>
                </a:solidFill>
              </a:rPr>
            </a:br>
            <a:r>
              <a:rPr lang="en-US" sz="2400" dirty="0" smtClean="0">
                <a:solidFill>
                  <a:prstClr val="white">
                    <a:lumMod val="95000"/>
                  </a:prstClr>
                </a:solidFill>
              </a:rPr>
              <a:t>@</a:t>
            </a:r>
            <a:r>
              <a:rPr lang="en-US" sz="2400" dirty="0" err="1" smtClean="0">
                <a:solidFill>
                  <a:prstClr val="white">
                    <a:lumMod val="95000"/>
                  </a:prstClr>
                </a:solidFill>
              </a:rPr>
              <a:t>bryan_hunter</a:t>
            </a:r>
            <a:r>
              <a:rPr lang="en-US" sz="2400" dirty="0">
                <a:solidFill>
                  <a:prstClr val="white">
                    <a:lumMod val="95000"/>
                  </a:prstClr>
                </a:solidFill>
              </a:rPr>
              <a:t/>
            </a:r>
            <a:br>
              <a:rPr lang="en-US" sz="2400" dirty="0">
                <a:solidFill>
                  <a:prstClr val="white">
                    <a:lumMod val="95000"/>
                  </a:prstClr>
                </a:solidFill>
              </a:rPr>
            </a:br>
            <a:r>
              <a:rPr lang="en-US" sz="2400" dirty="0" smtClean="0">
                <a:solidFill>
                  <a:prstClr val="white">
                    <a:lumMod val="95000"/>
                  </a:prstClr>
                </a:solidFill>
              </a:rPr>
              <a:t>@</a:t>
            </a:r>
            <a:r>
              <a:rPr lang="en-US" sz="2400" dirty="0" err="1" smtClean="0">
                <a:solidFill>
                  <a:prstClr val="white">
                    <a:lumMod val="95000"/>
                  </a:prstClr>
                </a:solidFill>
              </a:rPr>
              <a:t>fireflylogic</a:t>
            </a:r>
            <a:endParaRPr lang="en-US" sz="2400" dirty="0">
              <a:solidFill>
                <a:prstClr val="white">
                  <a:lumMod val="95000"/>
                </a:prstClr>
              </a:solidFill>
            </a:endParaRPr>
          </a:p>
          <a:p>
            <a:pPr algn="r"/>
            <a:r>
              <a:rPr lang="en-US" sz="2400" dirty="0" smtClean="0">
                <a:solidFill>
                  <a:prstClr val="white">
                    <a:lumMod val="95000"/>
                  </a:prstClr>
                </a:solidFill>
              </a:rPr>
              <a:t>@</a:t>
            </a:r>
            <a:r>
              <a:rPr lang="en-US" sz="2400" dirty="0" err="1" smtClean="0">
                <a:solidFill>
                  <a:prstClr val="white">
                    <a:lumMod val="95000"/>
                  </a:prstClr>
                </a:solidFill>
              </a:rPr>
              <a:t>nashrb</a:t>
            </a:r>
            <a:endParaRPr lang="en-US" sz="2400" dirty="0">
              <a:solidFill>
                <a:prstClr val="white">
                  <a:lumMod val="95000"/>
                </a:prstClr>
              </a:solidFill>
            </a:endParaRPr>
          </a:p>
          <a:p>
            <a:pPr algn="r"/>
            <a:r>
              <a:rPr lang="en-US" sz="2400" dirty="0">
                <a:solidFill>
                  <a:prstClr val="white">
                    <a:lumMod val="95000"/>
                  </a:prstClr>
                </a:solidFill>
              </a:rPr>
              <a:t>#</a:t>
            </a:r>
            <a:r>
              <a:rPr lang="en-US" sz="2400" dirty="0" smtClean="0">
                <a:solidFill>
                  <a:prstClr val="white">
                    <a:lumMod val="95000"/>
                  </a:prstClr>
                </a:solidFill>
              </a:rPr>
              <a:t>elixir</a:t>
            </a:r>
            <a:endParaRPr lang="en-US" sz="2400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31131" y="214645"/>
            <a:ext cx="6462432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b="1" dirty="0">
                <a:cs typeface="Calibri"/>
              </a:rPr>
              <a:t>elixir</a:t>
            </a:r>
            <a:r>
              <a:rPr lang="en-US" sz="4800" dirty="0">
                <a:cs typeface="Calibri"/>
              </a:rPr>
              <a:t> </a:t>
            </a:r>
            <a:br>
              <a:rPr lang="en-US" sz="4800" dirty="0">
                <a:cs typeface="Calibri"/>
              </a:rPr>
            </a:br>
            <a:r>
              <a:rPr lang="en-US" sz="4000" dirty="0">
                <a:cs typeface="Calibri"/>
              </a:rPr>
              <a:t>|&gt; a crisp</a:t>
            </a:r>
            <a:br>
              <a:rPr lang="en-US" sz="4000" dirty="0">
                <a:cs typeface="Calibri"/>
              </a:rPr>
            </a:br>
            <a:r>
              <a:rPr lang="en-US" sz="4000" dirty="0">
                <a:cs typeface="Calibri"/>
              </a:rPr>
              <a:t>|&gt; new language</a:t>
            </a:r>
            <a:br>
              <a:rPr lang="en-US" sz="4000" dirty="0">
                <a:cs typeface="Calibri"/>
              </a:rPr>
            </a:br>
            <a:r>
              <a:rPr lang="en-US" sz="4000" dirty="0">
                <a:cs typeface="Calibri"/>
              </a:rPr>
              <a:t>|&gt; for the Erlang VM</a:t>
            </a:r>
            <a:endParaRPr lang="en-US" sz="3600" dirty="0">
              <a:effectLst>
                <a:outerShdw blurRad="193675" dist="38100" dir="2700000" algn="tl" rotWithShape="0">
                  <a:srgbClr val="000000">
                    <a:alpha val="85000"/>
                  </a:srgbClr>
                </a:outerShdw>
              </a:effectLst>
              <a:cs typeface="Calibri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3314" y="718841"/>
            <a:ext cx="2340295" cy="1911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378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7800" y="4241800"/>
            <a:ext cx="2616200" cy="2616200"/>
          </a:xfrm>
          <a:prstGeom prst="rect">
            <a:avLst/>
          </a:prstGeom>
        </p:spPr>
      </p:pic>
      <p:sp>
        <p:nvSpPr>
          <p:cNvPr id="4" name="Rounded Rectangular Callout 3"/>
          <p:cNvSpPr/>
          <p:nvPr/>
        </p:nvSpPr>
        <p:spPr>
          <a:xfrm>
            <a:off x="838200" y="660400"/>
            <a:ext cx="7289800" cy="3022600"/>
          </a:xfrm>
          <a:prstGeom prst="wedgeRoundRectCallout">
            <a:avLst>
              <a:gd name="adj1" fmla="val -78862"/>
              <a:gd name="adj2" fmla="val 110998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Ah! You’re one of the original signatories</a:t>
            </a:r>
            <a:r>
              <a:rPr lang="en-US" sz="4000" dirty="0"/>
              <a:t> </a:t>
            </a:r>
            <a:r>
              <a:rPr lang="en-US" sz="4000" dirty="0" smtClean="0"/>
              <a:t>of </a:t>
            </a:r>
            <a:r>
              <a:rPr lang="en-US" sz="4000" dirty="0"/>
              <a:t>the Agile </a:t>
            </a:r>
            <a:r>
              <a:rPr lang="en-US" sz="4000" dirty="0" smtClean="0"/>
              <a:t>Manifesto, right?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5081819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Structs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5780" y="1417638"/>
            <a:ext cx="8714517" cy="483065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200" dirty="0" err="1">
                <a:latin typeface="Inconsolata"/>
                <a:cs typeface="Inconsolata"/>
              </a:rPr>
              <a:t>iex</a:t>
            </a:r>
            <a:r>
              <a:rPr lang="en-US" sz="2200" dirty="0">
                <a:latin typeface="Inconsolata"/>
                <a:cs typeface="Inconsolata"/>
              </a:rPr>
              <a:t>(1)&gt; </a:t>
            </a:r>
            <a:r>
              <a:rPr lang="en-US" sz="2200" dirty="0" err="1">
                <a:latin typeface="Inconsolata"/>
                <a:cs typeface="Inconsolata"/>
              </a:rPr>
              <a:t>defmodule</a:t>
            </a:r>
            <a:r>
              <a:rPr lang="en-US" sz="2200" dirty="0">
                <a:latin typeface="Inconsolata"/>
                <a:cs typeface="Inconsolata"/>
              </a:rPr>
              <a:t> Person </a:t>
            </a:r>
            <a:r>
              <a:rPr lang="en-US" sz="2200" dirty="0" smtClean="0">
                <a:latin typeface="Inconsolata"/>
                <a:cs typeface="Inconsolata"/>
              </a:rPr>
              <a:t>do</a:t>
            </a:r>
            <a:endParaRPr lang="en-US" sz="2200" dirty="0">
              <a:latin typeface="Inconsolata"/>
              <a:cs typeface="Inconsolata"/>
            </a:endParaRPr>
          </a:p>
        </p:txBody>
      </p:sp>
    </p:spTree>
    <p:extLst>
      <p:ext uri="{BB962C8B-B14F-4D97-AF65-F5344CB8AC3E}">
        <p14:creationId xmlns:p14="http://schemas.microsoft.com/office/powerpoint/2010/main" val="41677739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Structs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5780" y="1417638"/>
            <a:ext cx="8714517" cy="483065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200" dirty="0" err="1">
                <a:latin typeface="Inconsolata"/>
                <a:cs typeface="Inconsolata"/>
              </a:rPr>
              <a:t>iex</a:t>
            </a:r>
            <a:r>
              <a:rPr lang="en-US" sz="2200" dirty="0">
                <a:latin typeface="Inconsolata"/>
                <a:cs typeface="Inconsolata"/>
              </a:rPr>
              <a:t>(1)&gt; </a:t>
            </a:r>
            <a:r>
              <a:rPr lang="en-US" sz="2200" dirty="0" err="1">
                <a:latin typeface="Inconsolata"/>
                <a:cs typeface="Inconsolata"/>
              </a:rPr>
              <a:t>defmodule</a:t>
            </a:r>
            <a:r>
              <a:rPr lang="en-US" sz="2200" dirty="0">
                <a:latin typeface="Inconsolata"/>
                <a:cs typeface="Inconsolata"/>
              </a:rPr>
              <a:t> Person do</a:t>
            </a:r>
          </a:p>
          <a:p>
            <a:pPr marL="0" indent="0">
              <a:buNone/>
            </a:pPr>
            <a:r>
              <a:rPr lang="en-US" sz="2200" dirty="0">
                <a:latin typeface="Inconsolata"/>
                <a:cs typeface="Inconsolata"/>
              </a:rPr>
              <a:t>...(1)</a:t>
            </a:r>
            <a:r>
              <a:rPr lang="en-US" sz="2200" dirty="0" smtClean="0">
                <a:latin typeface="Inconsolata"/>
                <a:cs typeface="Inconsolata"/>
              </a:rPr>
              <a:t>&gt;</a:t>
            </a:r>
            <a:endParaRPr lang="en-US" sz="2200" dirty="0">
              <a:latin typeface="Inconsolata"/>
              <a:cs typeface="Inconsolata"/>
            </a:endParaRPr>
          </a:p>
        </p:txBody>
      </p:sp>
    </p:spTree>
    <p:extLst>
      <p:ext uri="{BB962C8B-B14F-4D97-AF65-F5344CB8AC3E}">
        <p14:creationId xmlns:p14="http://schemas.microsoft.com/office/powerpoint/2010/main" val="7379207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Structs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5780" y="1417638"/>
            <a:ext cx="8714517" cy="483065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200" dirty="0" err="1">
                <a:latin typeface="Inconsolata"/>
                <a:cs typeface="Inconsolata"/>
              </a:rPr>
              <a:t>iex</a:t>
            </a:r>
            <a:r>
              <a:rPr lang="en-US" sz="2200" dirty="0">
                <a:latin typeface="Inconsolata"/>
                <a:cs typeface="Inconsolata"/>
              </a:rPr>
              <a:t>(1)&gt; </a:t>
            </a:r>
            <a:r>
              <a:rPr lang="en-US" sz="2200" dirty="0" err="1">
                <a:latin typeface="Inconsolata"/>
                <a:cs typeface="Inconsolata"/>
              </a:rPr>
              <a:t>defmodule</a:t>
            </a:r>
            <a:r>
              <a:rPr lang="en-US" sz="2200" dirty="0">
                <a:latin typeface="Inconsolata"/>
                <a:cs typeface="Inconsolata"/>
              </a:rPr>
              <a:t> Person do</a:t>
            </a:r>
          </a:p>
          <a:p>
            <a:pPr marL="0" indent="0">
              <a:buNone/>
            </a:pPr>
            <a:r>
              <a:rPr lang="en-US" sz="2200" dirty="0">
                <a:latin typeface="Inconsolata"/>
                <a:cs typeface="Inconsolata"/>
              </a:rPr>
              <a:t>...(1)&gt; </a:t>
            </a:r>
            <a:r>
              <a:rPr lang="en-US" sz="2200" dirty="0" err="1">
                <a:latin typeface="Inconsolata"/>
                <a:cs typeface="Inconsolata"/>
              </a:rPr>
              <a:t>defstruct</a:t>
            </a:r>
            <a:r>
              <a:rPr lang="en-US" sz="2200" dirty="0">
                <a:latin typeface="Inconsolata"/>
                <a:cs typeface="Inconsolata"/>
              </a:rPr>
              <a:t> name: "", sleepy: </a:t>
            </a:r>
            <a:r>
              <a:rPr lang="en-US" sz="2200" dirty="0" smtClean="0">
                <a:latin typeface="Inconsolata"/>
                <a:cs typeface="Inconsolata"/>
              </a:rPr>
              <a:t>false</a:t>
            </a:r>
            <a:endParaRPr lang="en-US" sz="2200" dirty="0">
              <a:latin typeface="Inconsolata"/>
              <a:cs typeface="Inconsolata"/>
            </a:endParaRPr>
          </a:p>
        </p:txBody>
      </p:sp>
    </p:spTree>
    <p:extLst>
      <p:ext uri="{BB962C8B-B14F-4D97-AF65-F5344CB8AC3E}">
        <p14:creationId xmlns:p14="http://schemas.microsoft.com/office/powerpoint/2010/main" val="31927850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Structs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5780" y="1417638"/>
            <a:ext cx="8714517" cy="483065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200" dirty="0" err="1">
                <a:latin typeface="Inconsolata"/>
                <a:cs typeface="Inconsolata"/>
              </a:rPr>
              <a:t>iex</a:t>
            </a:r>
            <a:r>
              <a:rPr lang="en-US" sz="2200" dirty="0">
                <a:latin typeface="Inconsolata"/>
                <a:cs typeface="Inconsolata"/>
              </a:rPr>
              <a:t>(1)&gt; </a:t>
            </a:r>
            <a:r>
              <a:rPr lang="en-US" sz="2200" dirty="0" err="1">
                <a:latin typeface="Inconsolata"/>
                <a:cs typeface="Inconsolata"/>
              </a:rPr>
              <a:t>defmodule</a:t>
            </a:r>
            <a:r>
              <a:rPr lang="en-US" sz="2200" dirty="0">
                <a:latin typeface="Inconsolata"/>
                <a:cs typeface="Inconsolata"/>
              </a:rPr>
              <a:t> Person do</a:t>
            </a:r>
          </a:p>
          <a:p>
            <a:pPr marL="0" indent="0">
              <a:buNone/>
            </a:pPr>
            <a:r>
              <a:rPr lang="en-US" sz="2200" dirty="0">
                <a:latin typeface="Inconsolata"/>
                <a:cs typeface="Inconsolata"/>
              </a:rPr>
              <a:t>...(1)&gt; </a:t>
            </a:r>
            <a:r>
              <a:rPr lang="en-US" sz="2200" dirty="0" err="1">
                <a:latin typeface="Inconsolata"/>
                <a:cs typeface="Inconsolata"/>
              </a:rPr>
              <a:t>defstruct</a:t>
            </a:r>
            <a:r>
              <a:rPr lang="en-US" sz="2200" dirty="0">
                <a:latin typeface="Inconsolata"/>
                <a:cs typeface="Inconsolata"/>
              </a:rPr>
              <a:t> name: "", sleepy: false</a:t>
            </a:r>
          </a:p>
          <a:p>
            <a:pPr marL="0" indent="0">
              <a:buNone/>
            </a:pPr>
            <a:r>
              <a:rPr lang="en-US" sz="2200" dirty="0">
                <a:latin typeface="Inconsolata"/>
                <a:cs typeface="Inconsolata"/>
              </a:rPr>
              <a:t>...(1)</a:t>
            </a:r>
            <a:r>
              <a:rPr lang="en-US" sz="2200" dirty="0" smtClean="0">
                <a:latin typeface="Inconsolata"/>
                <a:cs typeface="Inconsolata"/>
              </a:rPr>
              <a:t>&gt;</a:t>
            </a:r>
            <a:endParaRPr lang="en-US" sz="2200" dirty="0">
              <a:latin typeface="Inconsolata"/>
              <a:cs typeface="Inconsolata"/>
            </a:endParaRPr>
          </a:p>
        </p:txBody>
      </p:sp>
    </p:spTree>
    <p:extLst>
      <p:ext uri="{BB962C8B-B14F-4D97-AF65-F5344CB8AC3E}">
        <p14:creationId xmlns:p14="http://schemas.microsoft.com/office/powerpoint/2010/main" val="38211148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Structs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5780" y="1417638"/>
            <a:ext cx="8714517" cy="483065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200" dirty="0" err="1">
                <a:latin typeface="Inconsolata"/>
                <a:cs typeface="Inconsolata"/>
              </a:rPr>
              <a:t>iex</a:t>
            </a:r>
            <a:r>
              <a:rPr lang="en-US" sz="2200" dirty="0">
                <a:latin typeface="Inconsolata"/>
                <a:cs typeface="Inconsolata"/>
              </a:rPr>
              <a:t>(1)&gt; </a:t>
            </a:r>
            <a:r>
              <a:rPr lang="en-US" sz="2200" dirty="0" err="1">
                <a:latin typeface="Inconsolata"/>
                <a:cs typeface="Inconsolata"/>
              </a:rPr>
              <a:t>defmodule</a:t>
            </a:r>
            <a:r>
              <a:rPr lang="en-US" sz="2200" dirty="0">
                <a:latin typeface="Inconsolata"/>
                <a:cs typeface="Inconsolata"/>
              </a:rPr>
              <a:t> Person do</a:t>
            </a:r>
          </a:p>
          <a:p>
            <a:pPr marL="0" indent="0">
              <a:buNone/>
            </a:pPr>
            <a:r>
              <a:rPr lang="en-US" sz="2200" dirty="0">
                <a:latin typeface="Inconsolata"/>
                <a:cs typeface="Inconsolata"/>
              </a:rPr>
              <a:t>...(1)&gt; </a:t>
            </a:r>
            <a:r>
              <a:rPr lang="en-US" sz="2200" dirty="0" err="1">
                <a:latin typeface="Inconsolata"/>
                <a:cs typeface="Inconsolata"/>
              </a:rPr>
              <a:t>defstruct</a:t>
            </a:r>
            <a:r>
              <a:rPr lang="en-US" sz="2200" dirty="0">
                <a:latin typeface="Inconsolata"/>
                <a:cs typeface="Inconsolata"/>
              </a:rPr>
              <a:t> name: "", sleepy: false</a:t>
            </a:r>
          </a:p>
          <a:p>
            <a:pPr marL="0" indent="0">
              <a:buNone/>
            </a:pPr>
            <a:r>
              <a:rPr lang="en-US" sz="2200" dirty="0">
                <a:latin typeface="Inconsolata"/>
                <a:cs typeface="Inconsolata"/>
              </a:rPr>
              <a:t>...(1)&gt; </a:t>
            </a:r>
            <a:r>
              <a:rPr lang="en-US" sz="2200" dirty="0" smtClean="0">
                <a:latin typeface="Inconsolata"/>
                <a:cs typeface="Inconsolata"/>
              </a:rPr>
              <a:t>end</a:t>
            </a:r>
            <a:endParaRPr lang="en-US" sz="2200" dirty="0">
              <a:latin typeface="Inconsolata"/>
              <a:cs typeface="Inconsolata"/>
            </a:endParaRPr>
          </a:p>
        </p:txBody>
      </p:sp>
    </p:spTree>
    <p:extLst>
      <p:ext uri="{BB962C8B-B14F-4D97-AF65-F5344CB8AC3E}">
        <p14:creationId xmlns:p14="http://schemas.microsoft.com/office/powerpoint/2010/main" val="29867669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Structs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5780" y="1417638"/>
            <a:ext cx="8714517" cy="483065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200" dirty="0" err="1">
                <a:latin typeface="Inconsolata"/>
                <a:cs typeface="Inconsolata"/>
              </a:rPr>
              <a:t>iex</a:t>
            </a:r>
            <a:r>
              <a:rPr lang="en-US" sz="2200" dirty="0">
                <a:latin typeface="Inconsolata"/>
                <a:cs typeface="Inconsolata"/>
              </a:rPr>
              <a:t>(1)&gt; </a:t>
            </a:r>
            <a:r>
              <a:rPr lang="en-US" sz="2200" dirty="0" err="1">
                <a:latin typeface="Inconsolata"/>
                <a:cs typeface="Inconsolata"/>
              </a:rPr>
              <a:t>defmodule</a:t>
            </a:r>
            <a:r>
              <a:rPr lang="en-US" sz="2200" dirty="0">
                <a:latin typeface="Inconsolata"/>
                <a:cs typeface="Inconsolata"/>
              </a:rPr>
              <a:t> Person do</a:t>
            </a:r>
          </a:p>
          <a:p>
            <a:pPr marL="0" indent="0">
              <a:buNone/>
            </a:pPr>
            <a:r>
              <a:rPr lang="en-US" sz="2200" dirty="0">
                <a:latin typeface="Inconsolata"/>
                <a:cs typeface="Inconsolata"/>
              </a:rPr>
              <a:t>...(1)&gt; </a:t>
            </a:r>
            <a:r>
              <a:rPr lang="en-US" sz="2200" dirty="0" err="1">
                <a:latin typeface="Inconsolata"/>
                <a:cs typeface="Inconsolata"/>
              </a:rPr>
              <a:t>defstruct</a:t>
            </a:r>
            <a:r>
              <a:rPr lang="en-US" sz="2200" dirty="0">
                <a:latin typeface="Inconsolata"/>
                <a:cs typeface="Inconsolata"/>
              </a:rPr>
              <a:t> name: "", sleepy: false</a:t>
            </a:r>
          </a:p>
          <a:p>
            <a:pPr marL="0" indent="0">
              <a:buNone/>
            </a:pPr>
            <a:r>
              <a:rPr lang="en-US" sz="2200" dirty="0">
                <a:latin typeface="Inconsolata"/>
                <a:cs typeface="Inconsolata"/>
              </a:rPr>
              <a:t>...(1)&gt; end</a:t>
            </a:r>
          </a:p>
          <a:p>
            <a:pPr marL="0" indent="0">
              <a:buNone/>
            </a:pPr>
            <a:r>
              <a:rPr lang="en-US" sz="2200" i="1" dirty="0">
                <a:solidFill>
                  <a:schemeClr val="tx2"/>
                </a:solidFill>
                <a:latin typeface="Inconsolata"/>
                <a:cs typeface="Inconsolata"/>
              </a:rPr>
              <a:t>{:module, Person, [name: "", sleepy: false]}</a:t>
            </a:r>
          </a:p>
          <a:p>
            <a:pPr marL="0" indent="0">
              <a:buNone/>
            </a:pPr>
            <a:r>
              <a:rPr lang="en-US" sz="2200" dirty="0" err="1">
                <a:latin typeface="Inconsolata"/>
                <a:cs typeface="Inconsolata"/>
              </a:rPr>
              <a:t>iex</a:t>
            </a:r>
            <a:r>
              <a:rPr lang="en-US" sz="2200" dirty="0">
                <a:latin typeface="Inconsolata"/>
                <a:cs typeface="Inconsolata"/>
              </a:rPr>
              <a:t>(2)</a:t>
            </a:r>
            <a:r>
              <a:rPr lang="en-US" sz="2200" dirty="0" smtClean="0">
                <a:latin typeface="Inconsolata"/>
                <a:cs typeface="Inconsolata"/>
              </a:rPr>
              <a:t>&gt;</a:t>
            </a:r>
            <a:endParaRPr lang="en-US" sz="2200" dirty="0">
              <a:latin typeface="Inconsolata"/>
              <a:cs typeface="Inconsolata"/>
            </a:endParaRPr>
          </a:p>
        </p:txBody>
      </p:sp>
    </p:spTree>
    <p:extLst>
      <p:ext uri="{BB962C8B-B14F-4D97-AF65-F5344CB8AC3E}">
        <p14:creationId xmlns:p14="http://schemas.microsoft.com/office/powerpoint/2010/main" val="38009979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Structs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5780" y="1417638"/>
            <a:ext cx="8714517" cy="483065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200" dirty="0" err="1">
                <a:latin typeface="Inconsolata"/>
                <a:cs typeface="Inconsolata"/>
              </a:rPr>
              <a:t>iex</a:t>
            </a:r>
            <a:r>
              <a:rPr lang="en-US" sz="2200" dirty="0">
                <a:latin typeface="Inconsolata"/>
                <a:cs typeface="Inconsolata"/>
              </a:rPr>
              <a:t>(1)&gt; </a:t>
            </a:r>
            <a:r>
              <a:rPr lang="en-US" sz="2200" dirty="0" err="1">
                <a:latin typeface="Inconsolata"/>
                <a:cs typeface="Inconsolata"/>
              </a:rPr>
              <a:t>defmodule</a:t>
            </a:r>
            <a:r>
              <a:rPr lang="en-US" sz="2200" dirty="0">
                <a:latin typeface="Inconsolata"/>
                <a:cs typeface="Inconsolata"/>
              </a:rPr>
              <a:t> Person do</a:t>
            </a:r>
          </a:p>
          <a:p>
            <a:pPr marL="0" indent="0">
              <a:buNone/>
            </a:pPr>
            <a:r>
              <a:rPr lang="en-US" sz="2200" dirty="0">
                <a:latin typeface="Inconsolata"/>
                <a:cs typeface="Inconsolata"/>
              </a:rPr>
              <a:t>...(1)&gt; </a:t>
            </a:r>
            <a:r>
              <a:rPr lang="en-US" sz="2200" dirty="0" err="1">
                <a:latin typeface="Inconsolata"/>
                <a:cs typeface="Inconsolata"/>
              </a:rPr>
              <a:t>defstruct</a:t>
            </a:r>
            <a:r>
              <a:rPr lang="en-US" sz="2200" dirty="0">
                <a:latin typeface="Inconsolata"/>
                <a:cs typeface="Inconsolata"/>
              </a:rPr>
              <a:t> name: "", sleepy: false</a:t>
            </a:r>
          </a:p>
          <a:p>
            <a:pPr marL="0" indent="0">
              <a:buNone/>
            </a:pPr>
            <a:r>
              <a:rPr lang="en-US" sz="2200" dirty="0">
                <a:latin typeface="Inconsolata"/>
                <a:cs typeface="Inconsolata"/>
              </a:rPr>
              <a:t>...(1)&gt; end</a:t>
            </a:r>
          </a:p>
          <a:p>
            <a:pPr marL="0" indent="0">
              <a:buNone/>
            </a:pPr>
            <a:r>
              <a:rPr lang="en-US" sz="2200" i="1" dirty="0">
                <a:solidFill>
                  <a:schemeClr val="tx2"/>
                </a:solidFill>
                <a:latin typeface="Inconsolata"/>
                <a:cs typeface="Inconsolata"/>
              </a:rPr>
              <a:t>{:module, Person, [name: "", sleepy: false]}</a:t>
            </a:r>
          </a:p>
          <a:p>
            <a:pPr marL="0" indent="0">
              <a:buNone/>
            </a:pPr>
            <a:r>
              <a:rPr lang="en-US" sz="2200" dirty="0" err="1">
                <a:latin typeface="Inconsolata"/>
                <a:cs typeface="Inconsolata"/>
              </a:rPr>
              <a:t>iex</a:t>
            </a:r>
            <a:r>
              <a:rPr lang="en-US" sz="2200" dirty="0">
                <a:latin typeface="Inconsolata"/>
                <a:cs typeface="Inconsolata"/>
              </a:rPr>
              <a:t>(2)&gt; %Person{</a:t>
            </a:r>
            <a:r>
              <a:rPr lang="en-US" sz="2200" dirty="0" smtClean="0">
                <a:latin typeface="Inconsolata"/>
                <a:cs typeface="Inconsolata"/>
              </a:rPr>
              <a:t>}</a:t>
            </a:r>
            <a:endParaRPr lang="en-US" sz="2200" dirty="0">
              <a:latin typeface="Inconsolata"/>
              <a:cs typeface="Inconsolata"/>
            </a:endParaRPr>
          </a:p>
        </p:txBody>
      </p:sp>
    </p:spTree>
    <p:extLst>
      <p:ext uri="{BB962C8B-B14F-4D97-AF65-F5344CB8AC3E}">
        <p14:creationId xmlns:p14="http://schemas.microsoft.com/office/powerpoint/2010/main" val="1962915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Structs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5780" y="1417638"/>
            <a:ext cx="8714517" cy="483065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200" dirty="0" err="1">
                <a:latin typeface="Inconsolata"/>
                <a:cs typeface="Inconsolata"/>
              </a:rPr>
              <a:t>iex</a:t>
            </a:r>
            <a:r>
              <a:rPr lang="en-US" sz="2200" dirty="0">
                <a:latin typeface="Inconsolata"/>
                <a:cs typeface="Inconsolata"/>
              </a:rPr>
              <a:t>(1)&gt; </a:t>
            </a:r>
            <a:r>
              <a:rPr lang="en-US" sz="2200" dirty="0" err="1">
                <a:latin typeface="Inconsolata"/>
                <a:cs typeface="Inconsolata"/>
              </a:rPr>
              <a:t>defmodule</a:t>
            </a:r>
            <a:r>
              <a:rPr lang="en-US" sz="2200" dirty="0">
                <a:latin typeface="Inconsolata"/>
                <a:cs typeface="Inconsolata"/>
              </a:rPr>
              <a:t> Person do</a:t>
            </a:r>
          </a:p>
          <a:p>
            <a:pPr marL="0" indent="0">
              <a:buNone/>
            </a:pPr>
            <a:r>
              <a:rPr lang="en-US" sz="2200" dirty="0">
                <a:latin typeface="Inconsolata"/>
                <a:cs typeface="Inconsolata"/>
              </a:rPr>
              <a:t>...(1)&gt; </a:t>
            </a:r>
            <a:r>
              <a:rPr lang="en-US" sz="2200" dirty="0" err="1">
                <a:latin typeface="Inconsolata"/>
                <a:cs typeface="Inconsolata"/>
              </a:rPr>
              <a:t>defstruct</a:t>
            </a:r>
            <a:r>
              <a:rPr lang="en-US" sz="2200" dirty="0">
                <a:latin typeface="Inconsolata"/>
                <a:cs typeface="Inconsolata"/>
              </a:rPr>
              <a:t> name: "", sleepy: false</a:t>
            </a:r>
          </a:p>
          <a:p>
            <a:pPr marL="0" indent="0">
              <a:buNone/>
            </a:pPr>
            <a:r>
              <a:rPr lang="en-US" sz="2200" dirty="0">
                <a:latin typeface="Inconsolata"/>
                <a:cs typeface="Inconsolata"/>
              </a:rPr>
              <a:t>...(1)&gt; end</a:t>
            </a:r>
          </a:p>
          <a:p>
            <a:pPr marL="0" indent="0">
              <a:buNone/>
            </a:pPr>
            <a:r>
              <a:rPr lang="en-US" sz="2200" i="1" dirty="0">
                <a:solidFill>
                  <a:schemeClr val="tx2"/>
                </a:solidFill>
                <a:latin typeface="Inconsolata"/>
                <a:cs typeface="Inconsolata"/>
              </a:rPr>
              <a:t>{:module, Person, [name: "", sleepy: false]}</a:t>
            </a:r>
          </a:p>
          <a:p>
            <a:pPr marL="0" indent="0">
              <a:buNone/>
            </a:pPr>
            <a:r>
              <a:rPr lang="en-US" sz="2200" dirty="0" err="1">
                <a:latin typeface="Inconsolata"/>
                <a:cs typeface="Inconsolata"/>
              </a:rPr>
              <a:t>iex</a:t>
            </a:r>
            <a:r>
              <a:rPr lang="en-US" sz="2200" dirty="0">
                <a:latin typeface="Inconsolata"/>
                <a:cs typeface="Inconsolata"/>
              </a:rPr>
              <a:t>(2)&gt; %Person{}</a:t>
            </a:r>
          </a:p>
          <a:p>
            <a:pPr marL="0" indent="0">
              <a:buNone/>
            </a:pPr>
            <a:r>
              <a:rPr lang="en-US" sz="2200" i="1" dirty="0">
                <a:solidFill>
                  <a:srgbClr val="1F497D"/>
                </a:solidFill>
                <a:latin typeface="Inconsolata"/>
                <a:cs typeface="Inconsolata"/>
              </a:rPr>
              <a:t>%Person{name: "", sleepy: false}</a:t>
            </a:r>
          </a:p>
          <a:p>
            <a:pPr marL="0" indent="0">
              <a:buNone/>
            </a:pPr>
            <a:r>
              <a:rPr lang="en-US" sz="2200" dirty="0" err="1">
                <a:latin typeface="Inconsolata"/>
                <a:cs typeface="Inconsolata"/>
              </a:rPr>
              <a:t>iex</a:t>
            </a:r>
            <a:r>
              <a:rPr lang="en-US" sz="2200" dirty="0">
                <a:latin typeface="Inconsolata"/>
                <a:cs typeface="Inconsolata"/>
              </a:rPr>
              <a:t>(3)</a:t>
            </a:r>
            <a:r>
              <a:rPr lang="en-US" sz="2200" dirty="0" smtClean="0">
                <a:latin typeface="Inconsolata"/>
                <a:cs typeface="Inconsolata"/>
              </a:rPr>
              <a:t>&gt;</a:t>
            </a:r>
            <a:endParaRPr lang="en-US" sz="2200" dirty="0">
              <a:latin typeface="Inconsolata"/>
              <a:cs typeface="Inconsolata"/>
            </a:endParaRPr>
          </a:p>
        </p:txBody>
      </p:sp>
    </p:spTree>
    <p:extLst>
      <p:ext uri="{BB962C8B-B14F-4D97-AF65-F5344CB8AC3E}">
        <p14:creationId xmlns:p14="http://schemas.microsoft.com/office/powerpoint/2010/main" val="22766198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Structs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5780" y="1417638"/>
            <a:ext cx="8714517" cy="483065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200" dirty="0" err="1">
                <a:latin typeface="Inconsolata"/>
                <a:cs typeface="Inconsolata"/>
              </a:rPr>
              <a:t>iex</a:t>
            </a:r>
            <a:r>
              <a:rPr lang="en-US" sz="2200" dirty="0">
                <a:latin typeface="Inconsolata"/>
                <a:cs typeface="Inconsolata"/>
              </a:rPr>
              <a:t>(1)&gt; </a:t>
            </a:r>
            <a:r>
              <a:rPr lang="en-US" sz="2200" dirty="0" err="1">
                <a:latin typeface="Inconsolata"/>
                <a:cs typeface="Inconsolata"/>
              </a:rPr>
              <a:t>defmodule</a:t>
            </a:r>
            <a:r>
              <a:rPr lang="en-US" sz="2200" dirty="0">
                <a:latin typeface="Inconsolata"/>
                <a:cs typeface="Inconsolata"/>
              </a:rPr>
              <a:t> Person do</a:t>
            </a:r>
          </a:p>
          <a:p>
            <a:pPr marL="0" indent="0">
              <a:buNone/>
            </a:pPr>
            <a:r>
              <a:rPr lang="en-US" sz="2200" dirty="0">
                <a:latin typeface="Inconsolata"/>
                <a:cs typeface="Inconsolata"/>
              </a:rPr>
              <a:t>...(1)&gt; </a:t>
            </a:r>
            <a:r>
              <a:rPr lang="en-US" sz="2200" dirty="0" err="1">
                <a:latin typeface="Inconsolata"/>
                <a:cs typeface="Inconsolata"/>
              </a:rPr>
              <a:t>defstruct</a:t>
            </a:r>
            <a:r>
              <a:rPr lang="en-US" sz="2200" dirty="0">
                <a:latin typeface="Inconsolata"/>
                <a:cs typeface="Inconsolata"/>
              </a:rPr>
              <a:t> name: "", sleepy: false</a:t>
            </a:r>
          </a:p>
          <a:p>
            <a:pPr marL="0" indent="0">
              <a:buNone/>
            </a:pPr>
            <a:r>
              <a:rPr lang="en-US" sz="2200" dirty="0">
                <a:latin typeface="Inconsolata"/>
                <a:cs typeface="Inconsolata"/>
              </a:rPr>
              <a:t>...(1)&gt; end</a:t>
            </a:r>
          </a:p>
          <a:p>
            <a:pPr marL="0" indent="0">
              <a:buNone/>
            </a:pPr>
            <a:r>
              <a:rPr lang="en-US" sz="2200" i="1" dirty="0">
                <a:solidFill>
                  <a:schemeClr val="tx2"/>
                </a:solidFill>
                <a:latin typeface="Inconsolata"/>
                <a:cs typeface="Inconsolata"/>
              </a:rPr>
              <a:t>{:module, Person, [name: "", sleepy: false]}</a:t>
            </a:r>
          </a:p>
          <a:p>
            <a:pPr marL="0" indent="0">
              <a:buNone/>
            </a:pPr>
            <a:r>
              <a:rPr lang="en-US" sz="2200" dirty="0" err="1">
                <a:latin typeface="Inconsolata"/>
                <a:cs typeface="Inconsolata"/>
              </a:rPr>
              <a:t>iex</a:t>
            </a:r>
            <a:r>
              <a:rPr lang="en-US" sz="2200" dirty="0">
                <a:latin typeface="Inconsolata"/>
                <a:cs typeface="Inconsolata"/>
              </a:rPr>
              <a:t>(2)&gt; %Person{}</a:t>
            </a:r>
          </a:p>
          <a:p>
            <a:pPr marL="0" indent="0">
              <a:buNone/>
            </a:pPr>
            <a:r>
              <a:rPr lang="en-US" sz="2200" i="1" dirty="0">
                <a:solidFill>
                  <a:srgbClr val="1F497D"/>
                </a:solidFill>
                <a:latin typeface="Inconsolata"/>
                <a:cs typeface="Inconsolata"/>
              </a:rPr>
              <a:t>%Person{name: "", sleepy: false}</a:t>
            </a:r>
          </a:p>
          <a:p>
            <a:pPr marL="0" indent="0">
              <a:buNone/>
            </a:pPr>
            <a:r>
              <a:rPr lang="en-US" sz="2200" dirty="0" err="1">
                <a:latin typeface="Inconsolata"/>
                <a:cs typeface="Inconsolata"/>
              </a:rPr>
              <a:t>iex</a:t>
            </a:r>
            <a:r>
              <a:rPr lang="en-US" sz="2200" dirty="0">
                <a:latin typeface="Inconsolata"/>
                <a:cs typeface="Inconsolata"/>
              </a:rPr>
              <a:t>(3)&gt; </a:t>
            </a:r>
            <a:r>
              <a:rPr lang="en-US" sz="2200" dirty="0" err="1">
                <a:latin typeface="Inconsolata"/>
                <a:cs typeface="Inconsolata"/>
              </a:rPr>
              <a:t>bryan</a:t>
            </a:r>
            <a:r>
              <a:rPr lang="en-US" sz="2200" dirty="0">
                <a:latin typeface="Inconsolata"/>
                <a:cs typeface="Inconsolata"/>
              </a:rPr>
              <a:t> = %Person{name: "</a:t>
            </a:r>
            <a:r>
              <a:rPr lang="en-US" sz="2200" dirty="0" err="1">
                <a:latin typeface="Inconsolata"/>
                <a:cs typeface="Inconsolata"/>
              </a:rPr>
              <a:t>Bryan",sleepy</a:t>
            </a:r>
            <a:r>
              <a:rPr lang="en-US" sz="2200" dirty="0">
                <a:latin typeface="Inconsolata"/>
                <a:cs typeface="Inconsolata"/>
              </a:rPr>
              <a:t>: true</a:t>
            </a:r>
            <a:r>
              <a:rPr lang="en-US" sz="2200" dirty="0" smtClean="0">
                <a:latin typeface="Inconsolata"/>
                <a:cs typeface="Inconsolata"/>
              </a:rPr>
              <a:t>}</a:t>
            </a:r>
            <a:endParaRPr lang="en-US" sz="2200" dirty="0">
              <a:latin typeface="Inconsolata"/>
              <a:cs typeface="Inconsolata"/>
            </a:endParaRPr>
          </a:p>
        </p:txBody>
      </p:sp>
    </p:spTree>
    <p:extLst>
      <p:ext uri="{BB962C8B-B14F-4D97-AF65-F5344CB8AC3E}">
        <p14:creationId xmlns:p14="http://schemas.microsoft.com/office/powerpoint/2010/main" val="17261018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Structs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5780" y="1417638"/>
            <a:ext cx="8714517" cy="483065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200" dirty="0" err="1">
                <a:latin typeface="Inconsolata"/>
                <a:cs typeface="Inconsolata"/>
              </a:rPr>
              <a:t>iex</a:t>
            </a:r>
            <a:r>
              <a:rPr lang="en-US" sz="2200" dirty="0">
                <a:latin typeface="Inconsolata"/>
                <a:cs typeface="Inconsolata"/>
              </a:rPr>
              <a:t>(1)&gt; </a:t>
            </a:r>
            <a:r>
              <a:rPr lang="en-US" sz="2200" dirty="0" err="1">
                <a:latin typeface="Inconsolata"/>
                <a:cs typeface="Inconsolata"/>
              </a:rPr>
              <a:t>defmodule</a:t>
            </a:r>
            <a:r>
              <a:rPr lang="en-US" sz="2200" dirty="0">
                <a:latin typeface="Inconsolata"/>
                <a:cs typeface="Inconsolata"/>
              </a:rPr>
              <a:t> Person do</a:t>
            </a:r>
          </a:p>
          <a:p>
            <a:pPr marL="0" indent="0">
              <a:buNone/>
            </a:pPr>
            <a:r>
              <a:rPr lang="en-US" sz="2200" dirty="0">
                <a:latin typeface="Inconsolata"/>
                <a:cs typeface="Inconsolata"/>
              </a:rPr>
              <a:t>...(1)&gt; </a:t>
            </a:r>
            <a:r>
              <a:rPr lang="en-US" sz="2200" dirty="0" err="1">
                <a:latin typeface="Inconsolata"/>
                <a:cs typeface="Inconsolata"/>
              </a:rPr>
              <a:t>defstruct</a:t>
            </a:r>
            <a:r>
              <a:rPr lang="en-US" sz="2200" dirty="0">
                <a:latin typeface="Inconsolata"/>
                <a:cs typeface="Inconsolata"/>
              </a:rPr>
              <a:t> name: "", sleepy: false</a:t>
            </a:r>
          </a:p>
          <a:p>
            <a:pPr marL="0" indent="0">
              <a:buNone/>
            </a:pPr>
            <a:r>
              <a:rPr lang="en-US" sz="2200" dirty="0">
                <a:latin typeface="Inconsolata"/>
                <a:cs typeface="Inconsolata"/>
              </a:rPr>
              <a:t>...(1)&gt; end</a:t>
            </a:r>
          </a:p>
          <a:p>
            <a:pPr marL="0" indent="0">
              <a:buNone/>
            </a:pPr>
            <a:r>
              <a:rPr lang="en-US" sz="2200" i="1" dirty="0">
                <a:solidFill>
                  <a:schemeClr val="tx2"/>
                </a:solidFill>
                <a:latin typeface="Inconsolata"/>
                <a:cs typeface="Inconsolata"/>
              </a:rPr>
              <a:t>{:module, Person, [name: "", sleepy: false]}</a:t>
            </a:r>
          </a:p>
          <a:p>
            <a:pPr marL="0" indent="0">
              <a:buNone/>
            </a:pPr>
            <a:r>
              <a:rPr lang="en-US" sz="2200" dirty="0" err="1">
                <a:latin typeface="Inconsolata"/>
                <a:cs typeface="Inconsolata"/>
              </a:rPr>
              <a:t>iex</a:t>
            </a:r>
            <a:r>
              <a:rPr lang="en-US" sz="2200" dirty="0">
                <a:latin typeface="Inconsolata"/>
                <a:cs typeface="Inconsolata"/>
              </a:rPr>
              <a:t>(2)&gt; %Person{}</a:t>
            </a:r>
          </a:p>
          <a:p>
            <a:pPr marL="0" indent="0">
              <a:buNone/>
            </a:pPr>
            <a:r>
              <a:rPr lang="en-US" sz="2200" i="1" dirty="0">
                <a:solidFill>
                  <a:srgbClr val="1F497D"/>
                </a:solidFill>
                <a:latin typeface="Inconsolata"/>
                <a:cs typeface="Inconsolata"/>
              </a:rPr>
              <a:t>%Person{name: "", sleepy: false}</a:t>
            </a:r>
          </a:p>
          <a:p>
            <a:pPr marL="0" indent="0">
              <a:buNone/>
            </a:pPr>
            <a:r>
              <a:rPr lang="en-US" sz="2200" dirty="0" err="1">
                <a:latin typeface="Inconsolata"/>
                <a:cs typeface="Inconsolata"/>
              </a:rPr>
              <a:t>iex</a:t>
            </a:r>
            <a:r>
              <a:rPr lang="en-US" sz="2200" dirty="0">
                <a:latin typeface="Inconsolata"/>
                <a:cs typeface="Inconsolata"/>
              </a:rPr>
              <a:t>(3)&gt; </a:t>
            </a:r>
            <a:r>
              <a:rPr lang="en-US" sz="2200" dirty="0" err="1">
                <a:latin typeface="Inconsolata"/>
                <a:cs typeface="Inconsolata"/>
              </a:rPr>
              <a:t>bryan</a:t>
            </a:r>
            <a:r>
              <a:rPr lang="en-US" sz="2200" dirty="0">
                <a:latin typeface="Inconsolata"/>
                <a:cs typeface="Inconsolata"/>
              </a:rPr>
              <a:t> = %Person{name: "</a:t>
            </a:r>
            <a:r>
              <a:rPr lang="en-US" sz="2200" dirty="0" err="1">
                <a:latin typeface="Inconsolata"/>
                <a:cs typeface="Inconsolata"/>
              </a:rPr>
              <a:t>Bryan",sleepy</a:t>
            </a:r>
            <a:r>
              <a:rPr lang="en-US" sz="2200" dirty="0">
                <a:latin typeface="Inconsolata"/>
                <a:cs typeface="Inconsolata"/>
              </a:rPr>
              <a:t>: true}      </a:t>
            </a:r>
          </a:p>
          <a:p>
            <a:pPr marL="0" indent="0">
              <a:buNone/>
            </a:pPr>
            <a:r>
              <a:rPr lang="en-US" sz="2200" i="1" dirty="0">
                <a:solidFill>
                  <a:srgbClr val="1F497D"/>
                </a:solidFill>
                <a:latin typeface="Inconsolata"/>
                <a:cs typeface="Inconsolata"/>
              </a:rPr>
              <a:t>%Person{name: "Bryan", sleepy: true}</a:t>
            </a:r>
          </a:p>
          <a:p>
            <a:pPr marL="0" indent="0">
              <a:buNone/>
            </a:pPr>
            <a:r>
              <a:rPr lang="en-US" sz="2200" dirty="0" err="1">
                <a:latin typeface="Inconsolata"/>
                <a:cs typeface="Inconsolata"/>
              </a:rPr>
              <a:t>iex</a:t>
            </a:r>
            <a:r>
              <a:rPr lang="en-US" sz="2200" dirty="0">
                <a:latin typeface="Inconsolata"/>
                <a:cs typeface="Inconsolata"/>
              </a:rPr>
              <a:t>(4)</a:t>
            </a:r>
            <a:r>
              <a:rPr lang="en-US" sz="2200" dirty="0" smtClean="0">
                <a:latin typeface="Inconsolata"/>
                <a:cs typeface="Inconsolata"/>
              </a:rPr>
              <a:t>&gt;</a:t>
            </a:r>
            <a:endParaRPr lang="en-US" sz="2200" dirty="0">
              <a:latin typeface="Inconsolata"/>
              <a:cs typeface="Inconsolata"/>
            </a:endParaRPr>
          </a:p>
        </p:txBody>
      </p:sp>
    </p:spTree>
    <p:extLst>
      <p:ext uri="{BB962C8B-B14F-4D97-AF65-F5344CB8AC3E}">
        <p14:creationId xmlns:p14="http://schemas.microsoft.com/office/powerpoint/2010/main" val="27762630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7800" y="4241800"/>
            <a:ext cx="2616200" cy="2616200"/>
          </a:xfrm>
          <a:prstGeom prst="rect">
            <a:avLst/>
          </a:prstGeom>
        </p:spPr>
      </p:pic>
      <p:sp>
        <p:nvSpPr>
          <p:cNvPr id="2" name="Rounded Rectangular Callout 1"/>
          <p:cNvSpPr/>
          <p:nvPr/>
        </p:nvSpPr>
        <p:spPr>
          <a:xfrm>
            <a:off x="2768600" y="1397000"/>
            <a:ext cx="3175000" cy="1168400"/>
          </a:xfrm>
          <a:prstGeom prst="wedgeRoundRectCallout">
            <a:avLst>
              <a:gd name="adj1" fmla="val 63464"/>
              <a:gd name="adj2" fmla="val 182805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Yep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8698442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Structs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5780" y="1417638"/>
            <a:ext cx="8714517" cy="483065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200" dirty="0" err="1">
                <a:latin typeface="Inconsolata"/>
                <a:cs typeface="Inconsolata"/>
              </a:rPr>
              <a:t>iex</a:t>
            </a:r>
            <a:r>
              <a:rPr lang="en-US" sz="2200" dirty="0">
                <a:latin typeface="Inconsolata"/>
                <a:cs typeface="Inconsolata"/>
              </a:rPr>
              <a:t>(1)&gt; </a:t>
            </a:r>
            <a:r>
              <a:rPr lang="en-US" sz="2200" dirty="0" err="1">
                <a:latin typeface="Inconsolata"/>
                <a:cs typeface="Inconsolata"/>
              </a:rPr>
              <a:t>defmodule</a:t>
            </a:r>
            <a:r>
              <a:rPr lang="en-US" sz="2200" dirty="0">
                <a:latin typeface="Inconsolata"/>
                <a:cs typeface="Inconsolata"/>
              </a:rPr>
              <a:t> Person do</a:t>
            </a:r>
          </a:p>
          <a:p>
            <a:pPr marL="0" indent="0">
              <a:buNone/>
            </a:pPr>
            <a:r>
              <a:rPr lang="en-US" sz="2200" dirty="0">
                <a:latin typeface="Inconsolata"/>
                <a:cs typeface="Inconsolata"/>
              </a:rPr>
              <a:t>...(1)&gt; </a:t>
            </a:r>
            <a:r>
              <a:rPr lang="en-US" sz="2200" dirty="0" err="1">
                <a:latin typeface="Inconsolata"/>
                <a:cs typeface="Inconsolata"/>
              </a:rPr>
              <a:t>defstruct</a:t>
            </a:r>
            <a:r>
              <a:rPr lang="en-US" sz="2200" dirty="0">
                <a:latin typeface="Inconsolata"/>
                <a:cs typeface="Inconsolata"/>
              </a:rPr>
              <a:t> name: "", sleepy: false</a:t>
            </a:r>
          </a:p>
          <a:p>
            <a:pPr marL="0" indent="0">
              <a:buNone/>
            </a:pPr>
            <a:r>
              <a:rPr lang="en-US" sz="2200" dirty="0">
                <a:latin typeface="Inconsolata"/>
                <a:cs typeface="Inconsolata"/>
              </a:rPr>
              <a:t>...(1)&gt; end</a:t>
            </a:r>
          </a:p>
          <a:p>
            <a:pPr marL="0" indent="0">
              <a:buNone/>
            </a:pPr>
            <a:r>
              <a:rPr lang="en-US" sz="2200" i="1" dirty="0">
                <a:solidFill>
                  <a:schemeClr val="tx2"/>
                </a:solidFill>
                <a:latin typeface="Inconsolata"/>
                <a:cs typeface="Inconsolata"/>
              </a:rPr>
              <a:t>{:module, Person, [name: "", sleepy: false]}</a:t>
            </a:r>
          </a:p>
          <a:p>
            <a:pPr marL="0" indent="0">
              <a:buNone/>
            </a:pPr>
            <a:r>
              <a:rPr lang="en-US" sz="2200" dirty="0" err="1">
                <a:latin typeface="Inconsolata"/>
                <a:cs typeface="Inconsolata"/>
              </a:rPr>
              <a:t>iex</a:t>
            </a:r>
            <a:r>
              <a:rPr lang="en-US" sz="2200" dirty="0">
                <a:latin typeface="Inconsolata"/>
                <a:cs typeface="Inconsolata"/>
              </a:rPr>
              <a:t>(2)&gt; %Person{}</a:t>
            </a:r>
          </a:p>
          <a:p>
            <a:pPr marL="0" indent="0">
              <a:buNone/>
            </a:pPr>
            <a:r>
              <a:rPr lang="en-US" sz="2200" i="1" dirty="0">
                <a:solidFill>
                  <a:srgbClr val="1F497D"/>
                </a:solidFill>
                <a:latin typeface="Inconsolata"/>
                <a:cs typeface="Inconsolata"/>
              </a:rPr>
              <a:t>%Person{name: "", sleepy: false}</a:t>
            </a:r>
          </a:p>
          <a:p>
            <a:pPr marL="0" indent="0">
              <a:buNone/>
            </a:pPr>
            <a:r>
              <a:rPr lang="en-US" sz="2200" dirty="0" err="1">
                <a:latin typeface="Inconsolata"/>
                <a:cs typeface="Inconsolata"/>
              </a:rPr>
              <a:t>iex</a:t>
            </a:r>
            <a:r>
              <a:rPr lang="en-US" sz="2200" dirty="0">
                <a:latin typeface="Inconsolata"/>
                <a:cs typeface="Inconsolata"/>
              </a:rPr>
              <a:t>(3)&gt; </a:t>
            </a:r>
            <a:r>
              <a:rPr lang="en-US" sz="2200" dirty="0" err="1">
                <a:latin typeface="Inconsolata"/>
                <a:cs typeface="Inconsolata"/>
              </a:rPr>
              <a:t>bryan</a:t>
            </a:r>
            <a:r>
              <a:rPr lang="en-US" sz="2200" dirty="0">
                <a:latin typeface="Inconsolata"/>
                <a:cs typeface="Inconsolata"/>
              </a:rPr>
              <a:t> = %Person{name: "</a:t>
            </a:r>
            <a:r>
              <a:rPr lang="en-US" sz="2200" dirty="0" err="1">
                <a:latin typeface="Inconsolata"/>
                <a:cs typeface="Inconsolata"/>
              </a:rPr>
              <a:t>Bryan",sleepy</a:t>
            </a:r>
            <a:r>
              <a:rPr lang="en-US" sz="2200" dirty="0">
                <a:latin typeface="Inconsolata"/>
                <a:cs typeface="Inconsolata"/>
              </a:rPr>
              <a:t>: true}      </a:t>
            </a:r>
          </a:p>
          <a:p>
            <a:pPr marL="0" indent="0">
              <a:buNone/>
            </a:pPr>
            <a:r>
              <a:rPr lang="en-US" sz="2200" i="1" dirty="0">
                <a:solidFill>
                  <a:srgbClr val="1F497D"/>
                </a:solidFill>
                <a:latin typeface="Inconsolata"/>
                <a:cs typeface="Inconsolata"/>
              </a:rPr>
              <a:t>%Person{name: "Bryan", sleepy: true}</a:t>
            </a:r>
          </a:p>
          <a:p>
            <a:pPr marL="0" indent="0">
              <a:buNone/>
            </a:pPr>
            <a:r>
              <a:rPr lang="en-US" sz="2200" dirty="0" err="1">
                <a:latin typeface="Inconsolata"/>
                <a:cs typeface="Inconsolata"/>
              </a:rPr>
              <a:t>iex</a:t>
            </a:r>
            <a:r>
              <a:rPr lang="en-US" sz="2200" dirty="0">
                <a:latin typeface="Inconsolata"/>
                <a:cs typeface="Inconsolata"/>
              </a:rPr>
              <a:t>(4)&gt; %Person{name: "Bryan", city: "</a:t>
            </a:r>
            <a:r>
              <a:rPr lang="en-US" sz="2200" dirty="0" smtClean="0">
                <a:latin typeface="Inconsolata"/>
                <a:cs typeface="Inconsolata"/>
              </a:rPr>
              <a:t>Nashville”}</a:t>
            </a:r>
            <a:endParaRPr lang="en-US" sz="2200" dirty="0">
              <a:latin typeface="Inconsolata"/>
              <a:cs typeface="Inconsolata"/>
            </a:endParaRPr>
          </a:p>
        </p:txBody>
      </p:sp>
    </p:spTree>
    <p:extLst>
      <p:ext uri="{BB962C8B-B14F-4D97-AF65-F5344CB8AC3E}">
        <p14:creationId xmlns:p14="http://schemas.microsoft.com/office/powerpoint/2010/main" val="21516678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Structs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5780" y="1417638"/>
            <a:ext cx="8714517" cy="483065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200" dirty="0" err="1">
                <a:latin typeface="Inconsolata"/>
                <a:cs typeface="Inconsolata"/>
              </a:rPr>
              <a:t>iex</a:t>
            </a:r>
            <a:r>
              <a:rPr lang="en-US" sz="2200" dirty="0">
                <a:latin typeface="Inconsolata"/>
                <a:cs typeface="Inconsolata"/>
              </a:rPr>
              <a:t>(1)&gt; </a:t>
            </a:r>
            <a:r>
              <a:rPr lang="en-US" sz="2200" dirty="0" err="1">
                <a:latin typeface="Inconsolata"/>
                <a:cs typeface="Inconsolata"/>
              </a:rPr>
              <a:t>defmodule</a:t>
            </a:r>
            <a:r>
              <a:rPr lang="en-US" sz="2200" dirty="0">
                <a:latin typeface="Inconsolata"/>
                <a:cs typeface="Inconsolata"/>
              </a:rPr>
              <a:t> Person do</a:t>
            </a:r>
          </a:p>
          <a:p>
            <a:pPr marL="0" indent="0">
              <a:buNone/>
            </a:pPr>
            <a:r>
              <a:rPr lang="en-US" sz="2200" dirty="0">
                <a:latin typeface="Inconsolata"/>
                <a:cs typeface="Inconsolata"/>
              </a:rPr>
              <a:t>...(1)&gt; </a:t>
            </a:r>
            <a:r>
              <a:rPr lang="en-US" sz="2200" dirty="0" err="1">
                <a:latin typeface="Inconsolata"/>
                <a:cs typeface="Inconsolata"/>
              </a:rPr>
              <a:t>defstruct</a:t>
            </a:r>
            <a:r>
              <a:rPr lang="en-US" sz="2200" dirty="0">
                <a:latin typeface="Inconsolata"/>
                <a:cs typeface="Inconsolata"/>
              </a:rPr>
              <a:t> name: "", sleepy: false</a:t>
            </a:r>
          </a:p>
          <a:p>
            <a:pPr marL="0" indent="0">
              <a:buNone/>
            </a:pPr>
            <a:r>
              <a:rPr lang="en-US" sz="2200" dirty="0">
                <a:latin typeface="Inconsolata"/>
                <a:cs typeface="Inconsolata"/>
              </a:rPr>
              <a:t>...(1)&gt; end</a:t>
            </a:r>
          </a:p>
          <a:p>
            <a:pPr marL="0" indent="0">
              <a:buNone/>
            </a:pPr>
            <a:r>
              <a:rPr lang="en-US" sz="2200" i="1" dirty="0">
                <a:solidFill>
                  <a:schemeClr val="tx2"/>
                </a:solidFill>
                <a:latin typeface="Inconsolata"/>
                <a:cs typeface="Inconsolata"/>
              </a:rPr>
              <a:t>{:module, Person, [name: "", sleepy: false]}</a:t>
            </a:r>
          </a:p>
          <a:p>
            <a:pPr marL="0" indent="0">
              <a:buNone/>
            </a:pPr>
            <a:r>
              <a:rPr lang="en-US" sz="2200" dirty="0" err="1">
                <a:latin typeface="Inconsolata"/>
                <a:cs typeface="Inconsolata"/>
              </a:rPr>
              <a:t>iex</a:t>
            </a:r>
            <a:r>
              <a:rPr lang="en-US" sz="2200" dirty="0">
                <a:latin typeface="Inconsolata"/>
                <a:cs typeface="Inconsolata"/>
              </a:rPr>
              <a:t>(2)&gt; %Person{}</a:t>
            </a:r>
          </a:p>
          <a:p>
            <a:pPr marL="0" indent="0">
              <a:buNone/>
            </a:pPr>
            <a:r>
              <a:rPr lang="en-US" sz="2200" i="1" dirty="0">
                <a:solidFill>
                  <a:srgbClr val="1F497D"/>
                </a:solidFill>
                <a:latin typeface="Inconsolata"/>
                <a:cs typeface="Inconsolata"/>
              </a:rPr>
              <a:t>%Person{name: "", sleepy: false}</a:t>
            </a:r>
          </a:p>
          <a:p>
            <a:pPr marL="0" indent="0">
              <a:buNone/>
            </a:pPr>
            <a:r>
              <a:rPr lang="en-US" sz="2200" dirty="0" err="1">
                <a:latin typeface="Inconsolata"/>
                <a:cs typeface="Inconsolata"/>
              </a:rPr>
              <a:t>iex</a:t>
            </a:r>
            <a:r>
              <a:rPr lang="en-US" sz="2200" dirty="0">
                <a:latin typeface="Inconsolata"/>
                <a:cs typeface="Inconsolata"/>
              </a:rPr>
              <a:t>(3)&gt; </a:t>
            </a:r>
            <a:r>
              <a:rPr lang="en-US" sz="2200" dirty="0" err="1">
                <a:latin typeface="Inconsolata"/>
                <a:cs typeface="Inconsolata"/>
              </a:rPr>
              <a:t>bryan</a:t>
            </a:r>
            <a:r>
              <a:rPr lang="en-US" sz="2200" dirty="0">
                <a:latin typeface="Inconsolata"/>
                <a:cs typeface="Inconsolata"/>
              </a:rPr>
              <a:t> = %Person{name: "</a:t>
            </a:r>
            <a:r>
              <a:rPr lang="en-US" sz="2200" dirty="0" err="1">
                <a:latin typeface="Inconsolata"/>
                <a:cs typeface="Inconsolata"/>
              </a:rPr>
              <a:t>Bryan",sleepy</a:t>
            </a:r>
            <a:r>
              <a:rPr lang="en-US" sz="2200" dirty="0">
                <a:latin typeface="Inconsolata"/>
                <a:cs typeface="Inconsolata"/>
              </a:rPr>
              <a:t>: true}      </a:t>
            </a:r>
          </a:p>
          <a:p>
            <a:pPr marL="0" indent="0">
              <a:buNone/>
            </a:pPr>
            <a:r>
              <a:rPr lang="en-US" sz="2200" i="1" dirty="0">
                <a:solidFill>
                  <a:srgbClr val="1F497D"/>
                </a:solidFill>
                <a:latin typeface="Inconsolata"/>
                <a:cs typeface="Inconsolata"/>
              </a:rPr>
              <a:t>%Person{name: "Bryan", sleepy: true}</a:t>
            </a:r>
          </a:p>
          <a:p>
            <a:pPr marL="0" indent="0">
              <a:buNone/>
            </a:pPr>
            <a:r>
              <a:rPr lang="en-US" sz="2200" dirty="0" err="1">
                <a:latin typeface="Inconsolata"/>
                <a:cs typeface="Inconsolata"/>
              </a:rPr>
              <a:t>iex</a:t>
            </a:r>
            <a:r>
              <a:rPr lang="en-US" sz="2200" dirty="0">
                <a:latin typeface="Inconsolata"/>
                <a:cs typeface="Inconsolata"/>
              </a:rPr>
              <a:t>(4)&gt; %Person{name: "Bryan", city: "Nashville"}</a:t>
            </a:r>
          </a:p>
          <a:p>
            <a:pPr marL="0" indent="0">
              <a:buNone/>
            </a:pPr>
            <a:r>
              <a:rPr lang="en-US" sz="2200" i="1" dirty="0">
                <a:solidFill>
                  <a:srgbClr val="1F497D"/>
                </a:solidFill>
                <a:latin typeface="Inconsolata"/>
                <a:cs typeface="Inconsolata"/>
              </a:rPr>
              <a:t>** (</a:t>
            </a:r>
            <a:r>
              <a:rPr lang="en-US" sz="2200" i="1" dirty="0" err="1">
                <a:solidFill>
                  <a:srgbClr val="1F497D"/>
                </a:solidFill>
                <a:latin typeface="Inconsolata"/>
                <a:cs typeface="Inconsolata"/>
              </a:rPr>
              <a:t>CompileError</a:t>
            </a:r>
            <a:r>
              <a:rPr lang="en-US" sz="2200" i="1" dirty="0">
                <a:solidFill>
                  <a:srgbClr val="1F497D"/>
                </a:solidFill>
                <a:latin typeface="Inconsolata"/>
                <a:cs typeface="Inconsolata"/>
              </a:rPr>
              <a:t>) iex</a:t>
            </a:r>
            <a:r>
              <a:rPr lang="en-US" sz="2200" i="1" dirty="0" smtClean="0">
                <a:solidFill>
                  <a:srgbClr val="1F497D"/>
                </a:solidFill>
                <a:latin typeface="Inconsolata"/>
                <a:cs typeface="Inconsolata"/>
              </a:rPr>
              <a:t>:4: </a:t>
            </a:r>
            <a:r>
              <a:rPr lang="en-US" sz="2200" i="1" dirty="0">
                <a:solidFill>
                  <a:srgbClr val="1F497D"/>
                </a:solidFill>
                <a:latin typeface="Inconsolata"/>
                <a:cs typeface="Inconsolata"/>
              </a:rPr>
              <a:t>unknown key :city for </a:t>
            </a:r>
            <a:r>
              <a:rPr lang="en-US" sz="2200" i="1" dirty="0" err="1">
                <a:solidFill>
                  <a:srgbClr val="1F497D"/>
                </a:solidFill>
                <a:latin typeface="Inconsolata"/>
                <a:cs typeface="Inconsolata"/>
              </a:rPr>
              <a:t>struct</a:t>
            </a:r>
            <a:r>
              <a:rPr lang="en-US" sz="2200" i="1" dirty="0">
                <a:solidFill>
                  <a:srgbClr val="1F497D"/>
                </a:solidFill>
                <a:latin typeface="Inconsolata"/>
                <a:cs typeface="Inconsolata"/>
              </a:rPr>
              <a:t> Person</a:t>
            </a:r>
          </a:p>
          <a:p>
            <a:pPr marL="0" indent="0">
              <a:buNone/>
            </a:pPr>
            <a:r>
              <a:rPr lang="en-US" sz="2200" dirty="0" err="1">
                <a:latin typeface="Inconsolata"/>
                <a:cs typeface="Inconsolata"/>
              </a:rPr>
              <a:t>iex</a:t>
            </a:r>
            <a:r>
              <a:rPr lang="en-US" sz="2200" dirty="0">
                <a:latin typeface="Inconsolata"/>
                <a:cs typeface="Inconsolata"/>
              </a:rPr>
              <a:t>(5)&gt; </a:t>
            </a:r>
          </a:p>
        </p:txBody>
      </p:sp>
    </p:spTree>
    <p:extLst>
      <p:ext uri="{BB962C8B-B14F-4D97-AF65-F5344CB8AC3E}">
        <p14:creationId xmlns:p14="http://schemas.microsoft.com/office/powerpoint/2010/main" val="36515761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Enumerables</a:t>
            </a:r>
            <a:r>
              <a:rPr lang="en-US" dirty="0" smtClean="0"/>
              <a:t> &amp; Streams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52491"/>
            <a:ext cx="8229599" cy="5286467"/>
          </a:xfrm>
        </p:spPr>
        <p:txBody>
          <a:bodyPr>
            <a:no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pl-PL" sz="2400" dirty="0" err="1">
                <a:latin typeface="Inconsolata"/>
                <a:cs typeface="Inconsolata"/>
              </a:rPr>
              <a:t>iex</a:t>
            </a:r>
            <a:r>
              <a:rPr lang="pl-PL" sz="2400" dirty="0">
                <a:latin typeface="Inconsolata"/>
                <a:cs typeface="Inconsolata"/>
              </a:rPr>
              <a:t>(1)</a:t>
            </a:r>
            <a:r>
              <a:rPr lang="pl-PL" sz="2400" dirty="0" smtClean="0">
                <a:latin typeface="Inconsolata"/>
                <a:cs typeface="Inconsolata"/>
              </a:rPr>
              <a:t>&gt;</a:t>
            </a:r>
            <a:endParaRPr lang="is-IS" sz="2400" dirty="0">
              <a:latin typeface="Inconsolata"/>
              <a:cs typeface="Inconsolata"/>
            </a:endParaRPr>
          </a:p>
        </p:txBody>
      </p:sp>
    </p:spTree>
    <p:extLst>
      <p:ext uri="{BB962C8B-B14F-4D97-AF65-F5344CB8AC3E}">
        <p14:creationId xmlns:p14="http://schemas.microsoft.com/office/powerpoint/2010/main" val="23502665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Enumerables</a:t>
            </a:r>
            <a:r>
              <a:rPr lang="en-US" dirty="0" smtClean="0"/>
              <a:t> &amp; Streams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52491"/>
            <a:ext cx="8229599" cy="5286467"/>
          </a:xfrm>
        </p:spPr>
        <p:txBody>
          <a:bodyPr>
            <a:no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pl-PL" sz="2400" dirty="0" err="1">
                <a:latin typeface="Inconsolata"/>
                <a:cs typeface="Inconsolata"/>
              </a:rPr>
              <a:t>iex</a:t>
            </a:r>
            <a:r>
              <a:rPr lang="pl-PL" sz="2400" dirty="0">
                <a:latin typeface="Inconsolata"/>
                <a:cs typeface="Inconsolata"/>
              </a:rPr>
              <a:t>(1)&gt; </a:t>
            </a:r>
            <a:r>
              <a:rPr lang="pl-PL" sz="2400" dirty="0" err="1">
                <a:latin typeface="Inconsolata"/>
                <a:cs typeface="Inconsolata"/>
              </a:rPr>
              <a:t>odd</a:t>
            </a:r>
            <a:r>
              <a:rPr lang="pl-PL" sz="2400" dirty="0">
                <a:latin typeface="Inconsolata"/>
                <a:cs typeface="Inconsolata"/>
              </a:rPr>
              <a:t>? = &amp;(rem(&amp;1, 2) != 0</a:t>
            </a:r>
            <a:r>
              <a:rPr lang="pl-PL" sz="2400" dirty="0" smtClean="0">
                <a:latin typeface="Inconsolata"/>
                <a:cs typeface="Inconsolata"/>
              </a:rPr>
              <a:t>)</a:t>
            </a:r>
            <a:endParaRPr lang="is-IS" sz="2400" dirty="0">
              <a:latin typeface="Inconsolata"/>
              <a:cs typeface="Inconsolata"/>
            </a:endParaRPr>
          </a:p>
        </p:txBody>
      </p:sp>
    </p:spTree>
    <p:extLst>
      <p:ext uri="{BB962C8B-B14F-4D97-AF65-F5344CB8AC3E}">
        <p14:creationId xmlns:p14="http://schemas.microsoft.com/office/powerpoint/2010/main" val="13094243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Enumerables</a:t>
            </a:r>
            <a:r>
              <a:rPr lang="en-US" dirty="0" smtClean="0"/>
              <a:t> &amp; Streams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52491"/>
            <a:ext cx="8229599" cy="5286467"/>
          </a:xfrm>
        </p:spPr>
        <p:txBody>
          <a:bodyPr>
            <a:no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pl-PL" sz="2400" dirty="0" err="1">
                <a:latin typeface="Inconsolata"/>
                <a:cs typeface="Inconsolata"/>
              </a:rPr>
              <a:t>iex</a:t>
            </a:r>
            <a:r>
              <a:rPr lang="pl-PL" sz="2400" dirty="0">
                <a:latin typeface="Inconsolata"/>
                <a:cs typeface="Inconsolata"/>
              </a:rPr>
              <a:t>(1)&gt; </a:t>
            </a:r>
            <a:r>
              <a:rPr lang="pl-PL" sz="2400" dirty="0" err="1">
                <a:latin typeface="Inconsolata"/>
                <a:cs typeface="Inconsolata"/>
              </a:rPr>
              <a:t>odd</a:t>
            </a:r>
            <a:r>
              <a:rPr lang="pl-PL" sz="2400" dirty="0">
                <a:latin typeface="Inconsolata"/>
                <a:cs typeface="Inconsolata"/>
              </a:rPr>
              <a:t>? = &amp;(rem(&amp;1, 2) != 0)   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2400" i="1" dirty="0">
                <a:solidFill>
                  <a:srgbClr val="1F497D"/>
                </a:solidFill>
                <a:latin typeface="Inconsolata"/>
                <a:cs typeface="Inconsolata"/>
              </a:rPr>
              <a:t>#Function&lt;6.90072148/1 in :</a:t>
            </a:r>
            <a:r>
              <a:rPr lang="en-US" sz="2400" i="1" dirty="0" err="1">
                <a:solidFill>
                  <a:srgbClr val="1F497D"/>
                </a:solidFill>
                <a:latin typeface="Inconsolata"/>
                <a:cs typeface="Inconsolata"/>
              </a:rPr>
              <a:t>erl_eval.expr</a:t>
            </a:r>
            <a:r>
              <a:rPr lang="en-US" sz="2400" i="1" dirty="0">
                <a:solidFill>
                  <a:srgbClr val="1F497D"/>
                </a:solidFill>
                <a:latin typeface="Inconsolata"/>
                <a:cs typeface="Inconsolata"/>
              </a:rPr>
              <a:t>/5&gt;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2400" dirty="0" err="1">
                <a:latin typeface="Inconsolata"/>
                <a:cs typeface="Inconsolata"/>
              </a:rPr>
              <a:t>iex</a:t>
            </a:r>
            <a:r>
              <a:rPr lang="en-US" sz="2400" dirty="0">
                <a:latin typeface="Inconsolata"/>
                <a:cs typeface="Inconsolata"/>
              </a:rPr>
              <a:t>(2)</a:t>
            </a:r>
            <a:r>
              <a:rPr lang="en-US" sz="2400" dirty="0" smtClean="0">
                <a:latin typeface="Inconsolata"/>
                <a:cs typeface="Inconsolata"/>
              </a:rPr>
              <a:t>&gt;</a:t>
            </a:r>
            <a:endParaRPr lang="is-IS" sz="2400" dirty="0">
              <a:latin typeface="Inconsolata"/>
              <a:cs typeface="Inconsolata"/>
            </a:endParaRPr>
          </a:p>
        </p:txBody>
      </p:sp>
    </p:spTree>
    <p:extLst>
      <p:ext uri="{BB962C8B-B14F-4D97-AF65-F5344CB8AC3E}">
        <p14:creationId xmlns:p14="http://schemas.microsoft.com/office/powerpoint/2010/main" val="30624028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Enumerables</a:t>
            </a:r>
            <a:r>
              <a:rPr lang="en-US" dirty="0" smtClean="0"/>
              <a:t> &amp; Streams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52491"/>
            <a:ext cx="8229599" cy="5286467"/>
          </a:xfrm>
        </p:spPr>
        <p:txBody>
          <a:bodyPr>
            <a:no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pl-PL" sz="2400" dirty="0" err="1">
                <a:latin typeface="Inconsolata"/>
                <a:cs typeface="Inconsolata"/>
              </a:rPr>
              <a:t>iex</a:t>
            </a:r>
            <a:r>
              <a:rPr lang="pl-PL" sz="2400" dirty="0">
                <a:latin typeface="Inconsolata"/>
                <a:cs typeface="Inconsolata"/>
              </a:rPr>
              <a:t>(1)&gt; </a:t>
            </a:r>
            <a:r>
              <a:rPr lang="pl-PL" sz="2400" dirty="0" err="1">
                <a:latin typeface="Inconsolata"/>
                <a:cs typeface="Inconsolata"/>
              </a:rPr>
              <a:t>odd</a:t>
            </a:r>
            <a:r>
              <a:rPr lang="pl-PL" sz="2400" dirty="0">
                <a:latin typeface="Inconsolata"/>
                <a:cs typeface="Inconsolata"/>
              </a:rPr>
              <a:t>? = &amp;(rem(&amp;1, 2) != 0)   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2400" i="1" dirty="0">
                <a:solidFill>
                  <a:srgbClr val="1F497D"/>
                </a:solidFill>
                <a:latin typeface="Inconsolata"/>
                <a:cs typeface="Inconsolata"/>
              </a:rPr>
              <a:t>#Function&lt;6.90072148/1 in :</a:t>
            </a:r>
            <a:r>
              <a:rPr lang="en-US" sz="2400" i="1" dirty="0" err="1">
                <a:solidFill>
                  <a:srgbClr val="1F497D"/>
                </a:solidFill>
                <a:latin typeface="Inconsolata"/>
                <a:cs typeface="Inconsolata"/>
              </a:rPr>
              <a:t>erl_eval.expr</a:t>
            </a:r>
            <a:r>
              <a:rPr lang="en-US" sz="2400" i="1" dirty="0">
                <a:solidFill>
                  <a:srgbClr val="1F497D"/>
                </a:solidFill>
                <a:latin typeface="Inconsolata"/>
                <a:cs typeface="Inconsolata"/>
              </a:rPr>
              <a:t>/5&gt;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2400" dirty="0" err="1">
                <a:latin typeface="Inconsolata"/>
                <a:cs typeface="Inconsolata"/>
              </a:rPr>
              <a:t>iex</a:t>
            </a:r>
            <a:r>
              <a:rPr lang="en-US" sz="2400" dirty="0">
                <a:latin typeface="Inconsolata"/>
                <a:cs typeface="Inconsolata"/>
              </a:rPr>
              <a:t>(2)&gt; 1..100_000 |</a:t>
            </a:r>
            <a:r>
              <a:rPr lang="en-US" sz="2400" dirty="0" smtClean="0">
                <a:latin typeface="Inconsolata"/>
                <a:cs typeface="Inconsolata"/>
              </a:rPr>
              <a:t>&gt;</a:t>
            </a:r>
            <a:endParaRPr lang="is-IS" sz="2400" dirty="0">
              <a:latin typeface="Inconsolata"/>
              <a:cs typeface="Inconsolata"/>
            </a:endParaRPr>
          </a:p>
        </p:txBody>
      </p:sp>
    </p:spTree>
    <p:extLst>
      <p:ext uri="{BB962C8B-B14F-4D97-AF65-F5344CB8AC3E}">
        <p14:creationId xmlns:p14="http://schemas.microsoft.com/office/powerpoint/2010/main" val="18607015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Enumerables</a:t>
            </a:r>
            <a:r>
              <a:rPr lang="en-US" dirty="0" smtClean="0"/>
              <a:t> &amp; Streams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52491"/>
            <a:ext cx="8229599" cy="5286467"/>
          </a:xfrm>
        </p:spPr>
        <p:txBody>
          <a:bodyPr>
            <a:no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pl-PL" sz="2400" dirty="0" err="1">
                <a:latin typeface="Inconsolata"/>
                <a:cs typeface="Inconsolata"/>
              </a:rPr>
              <a:t>iex</a:t>
            </a:r>
            <a:r>
              <a:rPr lang="pl-PL" sz="2400" dirty="0">
                <a:latin typeface="Inconsolata"/>
                <a:cs typeface="Inconsolata"/>
              </a:rPr>
              <a:t>(1)&gt; </a:t>
            </a:r>
            <a:r>
              <a:rPr lang="pl-PL" sz="2400" dirty="0" err="1">
                <a:latin typeface="Inconsolata"/>
                <a:cs typeface="Inconsolata"/>
              </a:rPr>
              <a:t>odd</a:t>
            </a:r>
            <a:r>
              <a:rPr lang="pl-PL" sz="2400" dirty="0">
                <a:latin typeface="Inconsolata"/>
                <a:cs typeface="Inconsolata"/>
              </a:rPr>
              <a:t>? = &amp;(rem(&amp;1, 2) != 0)   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2400" i="1" dirty="0">
                <a:solidFill>
                  <a:srgbClr val="1F497D"/>
                </a:solidFill>
                <a:latin typeface="Inconsolata"/>
                <a:cs typeface="Inconsolata"/>
              </a:rPr>
              <a:t>#Function&lt;6.90072148/1 in :</a:t>
            </a:r>
            <a:r>
              <a:rPr lang="en-US" sz="2400" i="1" dirty="0" err="1">
                <a:solidFill>
                  <a:srgbClr val="1F497D"/>
                </a:solidFill>
                <a:latin typeface="Inconsolata"/>
                <a:cs typeface="Inconsolata"/>
              </a:rPr>
              <a:t>erl_eval.expr</a:t>
            </a:r>
            <a:r>
              <a:rPr lang="en-US" sz="2400" i="1" dirty="0">
                <a:solidFill>
                  <a:srgbClr val="1F497D"/>
                </a:solidFill>
                <a:latin typeface="Inconsolata"/>
                <a:cs typeface="Inconsolata"/>
              </a:rPr>
              <a:t>/5&gt;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2400" dirty="0" err="1">
                <a:latin typeface="Inconsolata"/>
                <a:cs typeface="Inconsolata"/>
              </a:rPr>
              <a:t>iex</a:t>
            </a:r>
            <a:r>
              <a:rPr lang="en-US" sz="2400" dirty="0">
                <a:latin typeface="Inconsolata"/>
                <a:cs typeface="Inconsolata"/>
              </a:rPr>
              <a:t>(2)&gt; 1..100_000 |&gt;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is-IS" sz="2400" dirty="0">
                <a:latin typeface="Inconsolata"/>
                <a:cs typeface="Inconsolata"/>
              </a:rPr>
              <a:t>...(2)</a:t>
            </a:r>
            <a:r>
              <a:rPr lang="is-IS" sz="2400" dirty="0" smtClean="0">
                <a:latin typeface="Inconsolata"/>
                <a:cs typeface="Inconsolata"/>
              </a:rPr>
              <a:t>&gt;</a:t>
            </a:r>
            <a:endParaRPr lang="is-IS" sz="2400" dirty="0">
              <a:latin typeface="Inconsolata"/>
              <a:cs typeface="Inconsolata"/>
            </a:endParaRPr>
          </a:p>
        </p:txBody>
      </p:sp>
    </p:spTree>
    <p:extLst>
      <p:ext uri="{BB962C8B-B14F-4D97-AF65-F5344CB8AC3E}">
        <p14:creationId xmlns:p14="http://schemas.microsoft.com/office/powerpoint/2010/main" val="35664428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Enumerables</a:t>
            </a:r>
            <a:r>
              <a:rPr lang="en-US" dirty="0" smtClean="0"/>
              <a:t> &amp; Streams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52491"/>
            <a:ext cx="8229599" cy="5286467"/>
          </a:xfrm>
        </p:spPr>
        <p:txBody>
          <a:bodyPr>
            <a:no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pl-PL" sz="2400" dirty="0" err="1">
                <a:latin typeface="Inconsolata"/>
                <a:cs typeface="Inconsolata"/>
              </a:rPr>
              <a:t>iex</a:t>
            </a:r>
            <a:r>
              <a:rPr lang="pl-PL" sz="2400" dirty="0">
                <a:latin typeface="Inconsolata"/>
                <a:cs typeface="Inconsolata"/>
              </a:rPr>
              <a:t>(1)&gt; </a:t>
            </a:r>
            <a:r>
              <a:rPr lang="pl-PL" sz="2400" dirty="0" err="1">
                <a:latin typeface="Inconsolata"/>
                <a:cs typeface="Inconsolata"/>
              </a:rPr>
              <a:t>odd</a:t>
            </a:r>
            <a:r>
              <a:rPr lang="pl-PL" sz="2400" dirty="0">
                <a:latin typeface="Inconsolata"/>
                <a:cs typeface="Inconsolata"/>
              </a:rPr>
              <a:t>? = &amp;(rem(&amp;1, 2) != 0)   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2400" i="1" dirty="0">
                <a:solidFill>
                  <a:srgbClr val="1F497D"/>
                </a:solidFill>
                <a:latin typeface="Inconsolata"/>
                <a:cs typeface="Inconsolata"/>
              </a:rPr>
              <a:t>#Function&lt;6.90072148/1 in :</a:t>
            </a:r>
            <a:r>
              <a:rPr lang="en-US" sz="2400" i="1" dirty="0" err="1">
                <a:solidFill>
                  <a:srgbClr val="1F497D"/>
                </a:solidFill>
                <a:latin typeface="Inconsolata"/>
                <a:cs typeface="Inconsolata"/>
              </a:rPr>
              <a:t>erl_eval.expr</a:t>
            </a:r>
            <a:r>
              <a:rPr lang="en-US" sz="2400" i="1" dirty="0">
                <a:solidFill>
                  <a:srgbClr val="1F497D"/>
                </a:solidFill>
                <a:latin typeface="Inconsolata"/>
                <a:cs typeface="Inconsolata"/>
              </a:rPr>
              <a:t>/5&gt;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2400" dirty="0" err="1">
                <a:latin typeface="Inconsolata"/>
                <a:cs typeface="Inconsolata"/>
              </a:rPr>
              <a:t>iex</a:t>
            </a:r>
            <a:r>
              <a:rPr lang="en-US" sz="2400" dirty="0">
                <a:latin typeface="Inconsolata"/>
                <a:cs typeface="Inconsolata"/>
              </a:rPr>
              <a:t>(2)&gt; 1..100_000 |&gt;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is-IS" sz="2400" dirty="0">
                <a:latin typeface="Inconsolata"/>
                <a:cs typeface="Inconsolata"/>
              </a:rPr>
              <a:t>...(2)&gt;   Enum.map(&amp;(&amp;1 * 3)) |</a:t>
            </a:r>
            <a:r>
              <a:rPr lang="is-IS" sz="2400" dirty="0" smtClean="0">
                <a:latin typeface="Inconsolata"/>
                <a:cs typeface="Inconsolata"/>
              </a:rPr>
              <a:t>&gt;</a:t>
            </a:r>
            <a:endParaRPr lang="is-IS" sz="2400" dirty="0">
              <a:latin typeface="Inconsolata"/>
              <a:cs typeface="Inconsolata"/>
            </a:endParaRPr>
          </a:p>
        </p:txBody>
      </p:sp>
    </p:spTree>
    <p:extLst>
      <p:ext uri="{BB962C8B-B14F-4D97-AF65-F5344CB8AC3E}">
        <p14:creationId xmlns:p14="http://schemas.microsoft.com/office/powerpoint/2010/main" val="28038352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Enumerables</a:t>
            </a:r>
            <a:r>
              <a:rPr lang="en-US" dirty="0" smtClean="0"/>
              <a:t> &amp; Streams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52491"/>
            <a:ext cx="8229599" cy="5286467"/>
          </a:xfrm>
        </p:spPr>
        <p:txBody>
          <a:bodyPr>
            <a:no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pl-PL" sz="2400" dirty="0" err="1">
                <a:latin typeface="Inconsolata"/>
                <a:cs typeface="Inconsolata"/>
              </a:rPr>
              <a:t>iex</a:t>
            </a:r>
            <a:r>
              <a:rPr lang="pl-PL" sz="2400" dirty="0">
                <a:latin typeface="Inconsolata"/>
                <a:cs typeface="Inconsolata"/>
              </a:rPr>
              <a:t>(1)&gt; </a:t>
            </a:r>
            <a:r>
              <a:rPr lang="pl-PL" sz="2400" dirty="0" err="1">
                <a:latin typeface="Inconsolata"/>
                <a:cs typeface="Inconsolata"/>
              </a:rPr>
              <a:t>odd</a:t>
            </a:r>
            <a:r>
              <a:rPr lang="pl-PL" sz="2400" dirty="0">
                <a:latin typeface="Inconsolata"/>
                <a:cs typeface="Inconsolata"/>
              </a:rPr>
              <a:t>? = &amp;(rem(&amp;1, 2) != 0)   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2400" i="1" dirty="0">
                <a:solidFill>
                  <a:srgbClr val="1F497D"/>
                </a:solidFill>
                <a:latin typeface="Inconsolata"/>
                <a:cs typeface="Inconsolata"/>
              </a:rPr>
              <a:t>#Function&lt;6.90072148/1 in :</a:t>
            </a:r>
            <a:r>
              <a:rPr lang="en-US" sz="2400" i="1" dirty="0" err="1">
                <a:solidFill>
                  <a:srgbClr val="1F497D"/>
                </a:solidFill>
                <a:latin typeface="Inconsolata"/>
                <a:cs typeface="Inconsolata"/>
              </a:rPr>
              <a:t>erl_eval.expr</a:t>
            </a:r>
            <a:r>
              <a:rPr lang="en-US" sz="2400" i="1" dirty="0">
                <a:solidFill>
                  <a:srgbClr val="1F497D"/>
                </a:solidFill>
                <a:latin typeface="Inconsolata"/>
                <a:cs typeface="Inconsolata"/>
              </a:rPr>
              <a:t>/5&gt;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2400" dirty="0" err="1">
                <a:latin typeface="Inconsolata"/>
                <a:cs typeface="Inconsolata"/>
              </a:rPr>
              <a:t>iex</a:t>
            </a:r>
            <a:r>
              <a:rPr lang="en-US" sz="2400" dirty="0">
                <a:latin typeface="Inconsolata"/>
                <a:cs typeface="Inconsolata"/>
              </a:rPr>
              <a:t>(2)&gt; 1..100_000 |&gt;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is-IS" sz="2400" dirty="0">
                <a:latin typeface="Inconsolata"/>
                <a:cs typeface="Inconsolata"/>
              </a:rPr>
              <a:t>...(2)&gt;   Enum.map(&amp;(&amp;1 * 3)) |&gt;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is-IS" sz="2400" dirty="0">
                <a:latin typeface="Inconsolata"/>
                <a:cs typeface="Inconsolata"/>
              </a:rPr>
              <a:t>...(2)</a:t>
            </a:r>
            <a:r>
              <a:rPr lang="is-IS" sz="2400" dirty="0" smtClean="0">
                <a:latin typeface="Inconsolata"/>
                <a:cs typeface="Inconsolata"/>
              </a:rPr>
              <a:t>&gt;   Enum.filter(odd?) |&gt;</a:t>
            </a:r>
            <a:endParaRPr lang="is-IS" sz="2400" dirty="0">
              <a:latin typeface="Inconsolata"/>
              <a:cs typeface="Inconsolata"/>
            </a:endParaRPr>
          </a:p>
        </p:txBody>
      </p:sp>
    </p:spTree>
    <p:extLst>
      <p:ext uri="{BB962C8B-B14F-4D97-AF65-F5344CB8AC3E}">
        <p14:creationId xmlns:p14="http://schemas.microsoft.com/office/powerpoint/2010/main" val="9153833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Enumerables</a:t>
            </a:r>
            <a:r>
              <a:rPr lang="en-US" dirty="0" smtClean="0"/>
              <a:t> &amp; Streams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52491"/>
            <a:ext cx="8229599" cy="5286467"/>
          </a:xfrm>
        </p:spPr>
        <p:txBody>
          <a:bodyPr>
            <a:no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pl-PL" sz="2400" dirty="0" err="1">
                <a:latin typeface="Inconsolata"/>
                <a:cs typeface="Inconsolata"/>
              </a:rPr>
              <a:t>iex</a:t>
            </a:r>
            <a:r>
              <a:rPr lang="pl-PL" sz="2400" dirty="0">
                <a:latin typeface="Inconsolata"/>
                <a:cs typeface="Inconsolata"/>
              </a:rPr>
              <a:t>(1)&gt; </a:t>
            </a:r>
            <a:r>
              <a:rPr lang="pl-PL" sz="2400" dirty="0" err="1">
                <a:latin typeface="Inconsolata"/>
                <a:cs typeface="Inconsolata"/>
              </a:rPr>
              <a:t>odd</a:t>
            </a:r>
            <a:r>
              <a:rPr lang="pl-PL" sz="2400" dirty="0">
                <a:latin typeface="Inconsolata"/>
                <a:cs typeface="Inconsolata"/>
              </a:rPr>
              <a:t>? = &amp;(rem(&amp;1, 2) != 0)   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2400" i="1" dirty="0">
                <a:solidFill>
                  <a:srgbClr val="1F497D"/>
                </a:solidFill>
                <a:latin typeface="Inconsolata"/>
                <a:cs typeface="Inconsolata"/>
              </a:rPr>
              <a:t>#Function&lt;6.90072148/1 in :</a:t>
            </a:r>
            <a:r>
              <a:rPr lang="en-US" sz="2400" i="1" dirty="0" err="1">
                <a:solidFill>
                  <a:srgbClr val="1F497D"/>
                </a:solidFill>
                <a:latin typeface="Inconsolata"/>
                <a:cs typeface="Inconsolata"/>
              </a:rPr>
              <a:t>erl_eval.expr</a:t>
            </a:r>
            <a:r>
              <a:rPr lang="en-US" sz="2400" i="1" dirty="0">
                <a:solidFill>
                  <a:srgbClr val="1F497D"/>
                </a:solidFill>
                <a:latin typeface="Inconsolata"/>
                <a:cs typeface="Inconsolata"/>
              </a:rPr>
              <a:t>/5&gt;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2400" dirty="0" err="1">
                <a:latin typeface="Inconsolata"/>
                <a:cs typeface="Inconsolata"/>
              </a:rPr>
              <a:t>iex</a:t>
            </a:r>
            <a:r>
              <a:rPr lang="en-US" sz="2400" dirty="0">
                <a:latin typeface="Inconsolata"/>
                <a:cs typeface="Inconsolata"/>
              </a:rPr>
              <a:t>(2)&gt; 1..100_000 |&gt;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is-IS" sz="2400" dirty="0">
                <a:latin typeface="Inconsolata"/>
                <a:cs typeface="Inconsolata"/>
              </a:rPr>
              <a:t>...(2)&gt;   Enum.map(&amp;(&amp;1 * 3)) |&gt;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is-IS" sz="2400" dirty="0">
                <a:latin typeface="Inconsolata"/>
                <a:cs typeface="Inconsolata"/>
              </a:rPr>
              <a:t>...(2)&gt;   Enum.filter(odd?) |&gt;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is-IS" sz="2400" dirty="0">
                <a:latin typeface="Inconsolata"/>
                <a:cs typeface="Inconsolata"/>
              </a:rPr>
              <a:t>...(2)</a:t>
            </a:r>
            <a:r>
              <a:rPr lang="is-IS" sz="2400" dirty="0" smtClean="0">
                <a:latin typeface="Inconsolata"/>
                <a:cs typeface="Inconsolata"/>
              </a:rPr>
              <a:t>&gt;</a:t>
            </a:r>
            <a:endParaRPr lang="is-IS" sz="2400" dirty="0">
              <a:latin typeface="Inconsolata"/>
              <a:cs typeface="Inconsolata"/>
            </a:endParaRPr>
          </a:p>
        </p:txBody>
      </p:sp>
    </p:spTree>
    <p:extLst>
      <p:ext uri="{BB962C8B-B14F-4D97-AF65-F5344CB8AC3E}">
        <p14:creationId xmlns:p14="http://schemas.microsoft.com/office/powerpoint/2010/main" val="22943324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7800" y="4241800"/>
            <a:ext cx="2616200" cy="2616200"/>
          </a:xfrm>
          <a:prstGeom prst="rect">
            <a:avLst/>
          </a:prstGeom>
        </p:spPr>
      </p:pic>
      <p:sp>
        <p:nvSpPr>
          <p:cNvPr id="4" name="Rounded Rectangular Callout 3"/>
          <p:cNvSpPr/>
          <p:nvPr/>
        </p:nvSpPr>
        <p:spPr>
          <a:xfrm>
            <a:off x="838200" y="660400"/>
            <a:ext cx="7289800" cy="3022600"/>
          </a:xfrm>
          <a:prstGeom prst="wedgeRoundRectCallout">
            <a:avLst>
              <a:gd name="adj1" fmla="val -83217"/>
              <a:gd name="adj2" fmla="val 121499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Dude! You’re the guy </a:t>
            </a:r>
            <a:br>
              <a:rPr lang="en-US" sz="4000" dirty="0" smtClean="0"/>
            </a:br>
            <a:r>
              <a:rPr lang="en-US" sz="4000" dirty="0" smtClean="0"/>
              <a:t>who popularized Ruby</a:t>
            </a:r>
          </a:p>
        </p:txBody>
      </p:sp>
    </p:spTree>
    <p:extLst>
      <p:ext uri="{BB962C8B-B14F-4D97-AF65-F5344CB8AC3E}">
        <p14:creationId xmlns:p14="http://schemas.microsoft.com/office/powerpoint/2010/main" val="11098146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Enumerables</a:t>
            </a:r>
            <a:r>
              <a:rPr lang="en-US" dirty="0" smtClean="0"/>
              <a:t> &amp; Streams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52491"/>
            <a:ext cx="8229599" cy="5286467"/>
          </a:xfrm>
        </p:spPr>
        <p:txBody>
          <a:bodyPr>
            <a:no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pl-PL" sz="2400" dirty="0" err="1">
                <a:latin typeface="Inconsolata"/>
                <a:cs typeface="Inconsolata"/>
              </a:rPr>
              <a:t>iex</a:t>
            </a:r>
            <a:r>
              <a:rPr lang="pl-PL" sz="2400" dirty="0">
                <a:latin typeface="Inconsolata"/>
                <a:cs typeface="Inconsolata"/>
              </a:rPr>
              <a:t>(1)&gt; </a:t>
            </a:r>
            <a:r>
              <a:rPr lang="pl-PL" sz="2400" dirty="0" err="1">
                <a:latin typeface="Inconsolata"/>
                <a:cs typeface="Inconsolata"/>
              </a:rPr>
              <a:t>odd</a:t>
            </a:r>
            <a:r>
              <a:rPr lang="pl-PL" sz="2400" dirty="0">
                <a:latin typeface="Inconsolata"/>
                <a:cs typeface="Inconsolata"/>
              </a:rPr>
              <a:t>? = &amp;(rem(&amp;1, 2) != 0)   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2400" i="1" dirty="0">
                <a:solidFill>
                  <a:srgbClr val="1F497D"/>
                </a:solidFill>
                <a:latin typeface="Inconsolata"/>
                <a:cs typeface="Inconsolata"/>
              </a:rPr>
              <a:t>#Function&lt;6.90072148/1 in :</a:t>
            </a:r>
            <a:r>
              <a:rPr lang="en-US" sz="2400" i="1" dirty="0" err="1">
                <a:solidFill>
                  <a:srgbClr val="1F497D"/>
                </a:solidFill>
                <a:latin typeface="Inconsolata"/>
                <a:cs typeface="Inconsolata"/>
              </a:rPr>
              <a:t>erl_eval.expr</a:t>
            </a:r>
            <a:r>
              <a:rPr lang="en-US" sz="2400" i="1" dirty="0">
                <a:solidFill>
                  <a:srgbClr val="1F497D"/>
                </a:solidFill>
                <a:latin typeface="Inconsolata"/>
                <a:cs typeface="Inconsolata"/>
              </a:rPr>
              <a:t>/5&gt;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2400" dirty="0" err="1">
                <a:latin typeface="Inconsolata"/>
                <a:cs typeface="Inconsolata"/>
              </a:rPr>
              <a:t>iex</a:t>
            </a:r>
            <a:r>
              <a:rPr lang="en-US" sz="2400" dirty="0">
                <a:latin typeface="Inconsolata"/>
                <a:cs typeface="Inconsolata"/>
              </a:rPr>
              <a:t>(2)&gt; 1..100_000 |&gt;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is-IS" sz="2400" dirty="0">
                <a:latin typeface="Inconsolata"/>
                <a:cs typeface="Inconsolata"/>
              </a:rPr>
              <a:t>...(2)&gt;   Enum.map(&amp;(&amp;1 * 3)) |&gt;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is-IS" sz="2400" dirty="0">
                <a:latin typeface="Inconsolata"/>
                <a:cs typeface="Inconsolata"/>
              </a:rPr>
              <a:t>...(2)&gt;   Enum.filter(odd?) |&gt;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is-IS" sz="2400" dirty="0">
                <a:latin typeface="Inconsolata"/>
                <a:cs typeface="Inconsolata"/>
              </a:rPr>
              <a:t>...(2)&gt;   </a:t>
            </a:r>
            <a:r>
              <a:rPr lang="is-IS" sz="2400" dirty="0" smtClean="0">
                <a:latin typeface="Inconsolata"/>
                <a:cs typeface="Inconsolata"/>
              </a:rPr>
              <a:t>Enum.sum</a:t>
            </a:r>
            <a:endParaRPr lang="is-IS" sz="2400" dirty="0">
              <a:latin typeface="Inconsolata"/>
              <a:cs typeface="Inconsolata"/>
            </a:endParaRPr>
          </a:p>
        </p:txBody>
      </p:sp>
    </p:spTree>
    <p:extLst>
      <p:ext uri="{BB962C8B-B14F-4D97-AF65-F5344CB8AC3E}">
        <p14:creationId xmlns:p14="http://schemas.microsoft.com/office/powerpoint/2010/main" val="35730555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Enumerables</a:t>
            </a:r>
            <a:r>
              <a:rPr lang="en-US" dirty="0" smtClean="0"/>
              <a:t> &amp; Streams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52491"/>
            <a:ext cx="8229599" cy="5286467"/>
          </a:xfrm>
        </p:spPr>
        <p:txBody>
          <a:bodyPr>
            <a:no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pl-PL" sz="2400" dirty="0" err="1">
                <a:latin typeface="Inconsolata"/>
                <a:cs typeface="Inconsolata"/>
              </a:rPr>
              <a:t>iex</a:t>
            </a:r>
            <a:r>
              <a:rPr lang="pl-PL" sz="2400" dirty="0">
                <a:latin typeface="Inconsolata"/>
                <a:cs typeface="Inconsolata"/>
              </a:rPr>
              <a:t>(1)&gt; </a:t>
            </a:r>
            <a:r>
              <a:rPr lang="pl-PL" sz="2400" dirty="0" err="1">
                <a:latin typeface="Inconsolata"/>
                <a:cs typeface="Inconsolata"/>
              </a:rPr>
              <a:t>odd</a:t>
            </a:r>
            <a:r>
              <a:rPr lang="pl-PL" sz="2400" dirty="0">
                <a:latin typeface="Inconsolata"/>
                <a:cs typeface="Inconsolata"/>
              </a:rPr>
              <a:t>? = &amp;(rem(&amp;1, 2) != 0)   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2400" i="1" dirty="0">
                <a:solidFill>
                  <a:srgbClr val="1F497D"/>
                </a:solidFill>
                <a:latin typeface="Inconsolata"/>
                <a:cs typeface="Inconsolata"/>
              </a:rPr>
              <a:t>#Function&lt;6.90072148/1 in :</a:t>
            </a:r>
            <a:r>
              <a:rPr lang="en-US" sz="2400" i="1" dirty="0" err="1">
                <a:solidFill>
                  <a:srgbClr val="1F497D"/>
                </a:solidFill>
                <a:latin typeface="Inconsolata"/>
                <a:cs typeface="Inconsolata"/>
              </a:rPr>
              <a:t>erl_eval.expr</a:t>
            </a:r>
            <a:r>
              <a:rPr lang="en-US" sz="2400" i="1" dirty="0">
                <a:solidFill>
                  <a:srgbClr val="1F497D"/>
                </a:solidFill>
                <a:latin typeface="Inconsolata"/>
                <a:cs typeface="Inconsolata"/>
              </a:rPr>
              <a:t>/5&gt;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2400" dirty="0" err="1">
                <a:latin typeface="Inconsolata"/>
                <a:cs typeface="Inconsolata"/>
              </a:rPr>
              <a:t>iex</a:t>
            </a:r>
            <a:r>
              <a:rPr lang="en-US" sz="2400" dirty="0">
                <a:latin typeface="Inconsolata"/>
                <a:cs typeface="Inconsolata"/>
              </a:rPr>
              <a:t>(2)&gt; 1..100_000 |&gt;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is-IS" sz="2400" dirty="0">
                <a:latin typeface="Inconsolata"/>
                <a:cs typeface="Inconsolata"/>
              </a:rPr>
              <a:t>...(2)&gt;   Enum.map(&amp;(&amp;1 * 3)) |&gt;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is-IS" sz="2400" dirty="0">
                <a:latin typeface="Inconsolata"/>
                <a:cs typeface="Inconsolata"/>
              </a:rPr>
              <a:t>...(2)&gt;   Enum.filter(odd?) |&gt;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is-IS" sz="2400" dirty="0">
                <a:latin typeface="Inconsolata"/>
                <a:cs typeface="Inconsolata"/>
              </a:rPr>
              <a:t>...(2)&gt;   Enum.sum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is-IS" sz="2400" i="1" dirty="0">
                <a:solidFill>
                  <a:srgbClr val="1F497D"/>
                </a:solidFill>
                <a:latin typeface="Inconsolata"/>
                <a:cs typeface="Inconsolata"/>
              </a:rPr>
              <a:t>7500000000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is-IS" sz="2400" dirty="0">
                <a:latin typeface="Inconsolata"/>
                <a:cs typeface="Inconsolata"/>
              </a:rPr>
              <a:t>iex(3)</a:t>
            </a:r>
            <a:r>
              <a:rPr lang="is-IS" sz="2400" dirty="0" smtClean="0">
                <a:latin typeface="Inconsolata"/>
                <a:cs typeface="Inconsolata"/>
              </a:rPr>
              <a:t>&gt;</a:t>
            </a:r>
            <a:endParaRPr lang="is-IS" sz="2400" dirty="0">
              <a:latin typeface="Inconsolata"/>
              <a:cs typeface="Inconsolata"/>
            </a:endParaRPr>
          </a:p>
        </p:txBody>
      </p:sp>
    </p:spTree>
    <p:extLst>
      <p:ext uri="{BB962C8B-B14F-4D97-AF65-F5344CB8AC3E}">
        <p14:creationId xmlns:p14="http://schemas.microsoft.com/office/powerpoint/2010/main" val="32571572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Enumerables</a:t>
            </a:r>
            <a:r>
              <a:rPr lang="en-US" dirty="0" smtClean="0"/>
              <a:t> &amp; Streams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52491"/>
            <a:ext cx="8229599" cy="5286467"/>
          </a:xfrm>
        </p:spPr>
        <p:txBody>
          <a:bodyPr>
            <a:no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pl-PL" sz="2400" dirty="0" err="1">
                <a:latin typeface="Inconsolata"/>
                <a:cs typeface="Inconsolata"/>
              </a:rPr>
              <a:t>iex</a:t>
            </a:r>
            <a:r>
              <a:rPr lang="pl-PL" sz="2400" dirty="0">
                <a:latin typeface="Inconsolata"/>
                <a:cs typeface="Inconsolata"/>
              </a:rPr>
              <a:t>(1)&gt; </a:t>
            </a:r>
            <a:r>
              <a:rPr lang="pl-PL" sz="2400" dirty="0" err="1">
                <a:latin typeface="Inconsolata"/>
                <a:cs typeface="Inconsolata"/>
              </a:rPr>
              <a:t>odd</a:t>
            </a:r>
            <a:r>
              <a:rPr lang="pl-PL" sz="2400" dirty="0">
                <a:latin typeface="Inconsolata"/>
                <a:cs typeface="Inconsolata"/>
              </a:rPr>
              <a:t>? = &amp;(rem(&amp;1, 2) != 0)   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2400" i="1" dirty="0">
                <a:solidFill>
                  <a:srgbClr val="1F497D"/>
                </a:solidFill>
                <a:latin typeface="Inconsolata"/>
                <a:cs typeface="Inconsolata"/>
              </a:rPr>
              <a:t>#Function&lt;6.90072148/1 in :</a:t>
            </a:r>
            <a:r>
              <a:rPr lang="en-US" sz="2400" i="1" dirty="0" err="1">
                <a:solidFill>
                  <a:srgbClr val="1F497D"/>
                </a:solidFill>
                <a:latin typeface="Inconsolata"/>
                <a:cs typeface="Inconsolata"/>
              </a:rPr>
              <a:t>erl_eval.expr</a:t>
            </a:r>
            <a:r>
              <a:rPr lang="en-US" sz="2400" i="1" dirty="0">
                <a:solidFill>
                  <a:srgbClr val="1F497D"/>
                </a:solidFill>
                <a:latin typeface="Inconsolata"/>
                <a:cs typeface="Inconsolata"/>
              </a:rPr>
              <a:t>/5&gt;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2400" dirty="0" err="1">
                <a:latin typeface="Inconsolata"/>
                <a:cs typeface="Inconsolata"/>
              </a:rPr>
              <a:t>iex</a:t>
            </a:r>
            <a:r>
              <a:rPr lang="en-US" sz="2400" dirty="0">
                <a:latin typeface="Inconsolata"/>
                <a:cs typeface="Inconsolata"/>
              </a:rPr>
              <a:t>(2)&gt; 1..100_000 |&gt;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is-IS" sz="2400" dirty="0">
                <a:latin typeface="Inconsolata"/>
                <a:cs typeface="Inconsolata"/>
              </a:rPr>
              <a:t>...(2)&gt;   Enum.map(&amp;(&amp;1 * 3)) |&gt;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is-IS" sz="2400" dirty="0">
                <a:latin typeface="Inconsolata"/>
                <a:cs typeface="Inconsolata"/>
              </a:rPr>
              <a:t>...(2)&gt;   Enum.filter(odd?) |&gt;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is-IS" sz="2400" dirty="0">
                <a:latin typeface="Inconsolata"/>
                <a:cs typeface="Inconsolata"/>
              </a:rPr>
              <a:t>...(2)&gt;   Enum.sum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is-IS" sz="2400" i="1" dirty="0">
                <a:solidFill>
                  <a:srgbClr val="1F497D"/>
                </a:solidFill>
                <a:latin typeface="Inconsolata"/>
                <a:cs typeface="Inconsolata"/>
              </a:rPr>
              <a:t>7500000000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is-IS" sz="2400" dirty="0">
                <a:latin typeface="Inconsolata"/>
                <a:cs typeface="Inconsolata"/>
              </a:rPr>
              <a:t>iex(3)&gt; 1..100_000 |</a:t>
            </a:r>
            <a:r>
              <a:rPr lang="is-IS" sz="2400" dirty="0" smtClean="0">
                <a:latin typeface="Inconsolata"/>
                <a:cs typeface="Inconsolata"/>
              </a:rPr>
              <a:t>&gt;</a:t>
            </a:r>
            <a:endParaRPr lang="is-IS" sz="2400" dirty="0">
              <a:latin typeface="Inconsolata"/>
              <a:cs typeface="Inconsolata"/>
            </a:endParaRPr>
          </a:p>
        </p:txBody>
      </p:sp>
    </p:spTree>
    <p:extLst>
      <p:ext uri="{BB962C8B-B14F-4D97-AF65-F5344CB8AC3E}">
        <p14:creationId xmlns:p14="http://schemas.microsoft.com/office/powerpoint/2010/main" val="35188060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Enumerables</a:t>
            </a:r>
            <a:r>
              <a:rPr lang="en-US" dirty="0" smtClean="0"/>
              <a:t> &amp; Streams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52491"/>
            <a:ext cx="8229599" cy="5286467"/>
          </a:xfrm>
        </p:spPr>
        <p:txBody>
          <a:bodyPr>
            <a:no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pl-PL" sz="2400" dirty="0" err="1">
                <a:latin typeface="Inconsolata"/>
                <a:cs typeface="Inconsolata"/>
              </a:rPr>
              <a:t>iex</a:t>
            </a:r>
            <a:r>
              <a:rPr lang="pl-PL" sz="2400" dirty="0">
                <a:latin typeface="Inconsolata"/>
                <a:cs typeface="Inconsolata"/>
              </a:rPr>
              <a:t>(1)&gt; </a:t>
            </a:r>
            <a:r>
              <a:rPr lang="pl-PL" sz="2400" dirty="0" err="1">
                <a:latin typeface="Inconsolata"/>
                <a:cs typeface="Inconsolata"/>
              </a:rPr>
              <a:t>odd</a:t>
            </a:r>
            <a:r>
              <a:rPr lang="pl-PL" sz="2400" dirty="0">
                <a:latin typeface="Inconsolata"/>
                <a:cs typeface="Inconsolata"/>
              </a:rPr>
              <a:t>? = &amp;(rem(&amp;1, 2) != 0)   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2400" i="1" dirty="0">
                <a:solidFill>
                  <a:srgbClr val="1F497D"/>
                </a:solidFill>
                <a:latin typeface="Inconsolata"/>
                <a:cs typeface="Inconsolata"/>
              </a:rPr>
              <a:t>#Function&lt;6.90072148/1 in :</a:t>
            </a:r>
            <a:r>
              <a:rPr lang="en-US" sz="2400" i="1" dirty="0" err="1">
                <a:solidFill>
                  <a:srgbClr val="1F497D"/>
                </a:solidFill>
                <a:latin typeface="Inconsolata"/>
                <a:cs typeface="Inconsolata"/>
              </a:rPr>
              <a:t>erl_eval.expr</a:t>
            </a:r>
            <a:r>
              <a:rPr lang="en-US" sz="2400" i="1" dirty="0">
                <a:solidFill>
                  <a:srgbClr val="1F497D"/>
                </a:solidFill>
                <a:latin typeface="Inconsolata"/>
                <a:cs typeface="Inconsolata"/>
              </a:rPr>
              <a:t>/5&gt;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2400" dirty="0" err="1">
                <a:latin typeface="Inconsolata"/>
                <a:cs typeface="Inconsolata"/>
              </a:rPr>
              <a:t>iex</a:t>
            </a:r>
            <a:r>
              <a:rPr lang="en-US" sz="2400" dirty="0">
                <a:latin typeface="Inconsolata"/>
                <a:cs typeface="Inconsolata"/>
              </a:rPr>
              <a:t>(2)&gt; 1..100_000 |&gt;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is-IS" sz="2400" dirty="0">
                <a:latin typeface="Inconsolata"/>
                <a:cs typeface="Inconsolata"/>
              </a:rPr>
              <a:t>...(2)&gt;   Enum.map(&amp;(&amp;1 * 3)) |&gt;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is-IS" sz="2400" dirty="0">
                <a:latin typeface="Inconsolata"/>
                <a:cs typeface="Inconsolata"/>
              </a:rPr>
              <a:t>...(2)&gt;   Enum.filter(odd?) |&gt;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is-IS" sz="2400" dirty="0">
                <a:latin typeface="Inconsolata"/>
                <a:cs typeface="Inconsolata"/>
              </a:rPr>
              <a:t>...(2)&gt;   Enum.sum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is-IS" sz="2400" i="1" dirty="0">
                <a:solidFill>
                  <a:srgbClr val="1F497D"/>
                </a:solidFill>
                <a:latin typeface="Inconsolata"/>
                <a:cs typeface="Inconsolata"/>
              </a:rPr>
              <a:t>7500000000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is-IS" sz="2400" dirty="0">
                <a:latin typeface="Inconsolata"/>
                <a:cs typeface="Inconsolata"/>
              </a:rPr>
              <a:t>iex(3)&gt; 1..100_000 |&gt;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2400" dirty="0">
                <a:latin typeface="Inconsolata"/>
                <a:cs typeface="Inconsolata"/>
              </a:rPr>
              <a:t>...(3)</a:t>
            </a:r>
            <a:r>
              <a:rPr lang="en-US" sz="2400" dirty="0" smtClean="0">
                <a:latin typeface="Inconsolata"/>
                <a:cs typeface="Inconsolata"/>
              </a:rPr>
              <a:t>&gt;</a:t>
            </a:r>
            <a:endParaRPr lang="is-IS" sz="2400" dirty="0">
              <a:latin typeface="Inconsolata"/>
              <a:cs typeface="Inconsolata"/>
            </a:endParaRPr>
          </a:p>
        </p:txBody>
      </p:sp>
    </p:spTree>
    <p:extLst>
      <p:ext uri="{BB962C8B-B14F-4D97-AF65-F5344CB8AC3E}">
        <p14:creationId xmlns:p14="http://schemas.microsoft.com/office/powerpoint/2010/main" val="36442948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Enumerables</a:t>
            </a:r>
            <a:r>
              <a:rPr lang="en-US" dirty="0" smtClean="0"/>
              <a:t> &amp; Streams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52491"/>
            <a:ext cx="8229599" cy="5286467"/>
          </a:xfrm>
        </p:spPr>
        <p:txBody>
          <a:bodyPr>
            <a:no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pl-PL" sz="2400" dirty="0" err="1">
                <a:latin typeface="Inconsolata"/>
                <a:cs typeface="Inconsolata"/>
              </a:rPr>
              <a:t>iex</a:t>
            </a:r>
            <a:r>
              <a:rPr lang="pl-PL" sz="2400" dirty="0">
                <a:latin typeface="Inconsolata"/>
                <a:cs typeface="Inconsolata"/>
              </a:rPr>
              <a:t>(1)&gt; </a:t>
            </a:r>
            <a:r>
              <a:rPr lang="pl-PL" sz="2400" dirty="0" err="1">
                <a:latin typeface="Inconsolata"/>
                <a:cs typeface="Inconsolata"/>
              </a:rPr>
              <a:t>odd</a:t>
            </a:r>
            <a:r>
              <a:rPr lang="pl-PL" sz="2400" dirty="0">
                <a:latin typeface="Inconsolata"/>
                <a:cs typeface="Inconsolata"/>
              </a:rPr>
              <a:t>? = &amp;(rem(&amp;1, 2) != 0)   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2400" i="1" dirty="0">
                <a:solidFill>
                  <a:srgbClr val="1F497D"/>
                </a:solidFill>
                <a:latin typeface="Inconsolata"/>
                <a:cs typeface="Inconsolata"/>
              </a:rPr>
              <a:t>#Function&lt;6.90072148/1 in :</a:t>
            </a:r>
            <a:r>
              <a:rPr lang="en-US" sz="2400" i="1" dirty="0" err="1">
                <a:solidFill>
                  <a:srgbClr val="1F497D"/>
                </a:solidFill>
                <a:latin typeface="Inconsolata"/>
                <a:cs typeface="Inconsolata"/>
              </a:rPr>
              <a:t>erl_eval.expr</a:t>
            </a:r>
            <a:r>
              <a:rPr lang="en-US" sz="2400" i="1" dirty="0">
                <a:solidFill>
                  <a:srgbClr val="1F497D"/>
                </a:solidFill>
                <a:latin typeface="Inconsolata"/>
                <a:cs typeface="Inconsolata"/>
              </a:rPr>
              <a:t>/5&gt;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2400" dirty="0" err="1">
                <a:latin typeface="Inconsolata"/>
                <a:cs typeface="Inconsolata"/>
              </a:rPr>
              <a:t>iex</a:t>
            </a:r>
            <a:r>
              <a:rPr lang="en-US" sz="2400" dirty="0">
                <a:latin typeface="Inconsolata"/>
                <a:cs typeface="Inconsolata"/>
              </a:rPr>
              <a:t>(2)&gt; 1..100_000 |&gt;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is-IS" sz="2400" dirty="0">
                <a:latin typeface="Inconsolata"/>
                <a:cs typeface="Inconsolata"/>
              </a:rPr>
              <a:t>...(2)&gt;   Enum.map(&amp;(&amp;1 * 3)) |&gt;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is-IS" sz="2400" dirty="0">
                <a:latin typeface="Inconsolata"/>
                <a:cs typeface="Inconsolata"/>
              </a:rPr>
              <a:t>...(2)&gt;   Enum.filter(odd?) |&gt;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is-IS" sz="2400" dirty="0">
                <a:latin typeface="Inconsolata"/>
                <a:cs typeface="Inconsolata"/>
              </a:rPr>
              <a:t>...(2)&gt;   Enum.sum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is-IS" sz="2400" i="1" dirty="0">
                <a:solidFill>
                  <a:srgbClr val="1F497D"/>
                </a:solidFill>
                <a:latin typeface="Inconsolata"/>
                <a:cs typeface="Inconsolata"/>
              </a:rPr>
              <a:t>7500000000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is-IS" sz="2400" dirty="0">
                <a:latin typeface="Inconsolata"/>
                <a:cs typeface="Inconsolata"/>
              </a:rPr>
              <a:t>iex(3)&gt; 1..100_000 |&gt;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2400" dirty="0">
                <a:latin typeface="Inconsolata"/>
                <a:cs typeface="Inconsolata"/>
              </a:rPr>
              <a:t>...(3)&gt;   </a:t>
            </a:r>
            <a:r>
              <a:rPr lang="en-US" sz="2400" dirty="0" err="1">
                <a:latin typeface="Inconsolata"/>
                <a:cs typeface="Inconsolata"/>
              </a:rPr>
              <a:t>Stream.map</a:t>
            </a:r>
            <a:r>
              <a:rPr lang="en-US" sz="2400" dirty="0">
                <a:latin typeface="Inconsolata"/>
                <a:cs typeface="Inconsolata"/>
              </a:rPr>
              <a:t>(&amp;(&amp;1 * 3)) |</a:t>
            </a:r>
            <a:r>
              <a:rPr lang="en-US" sz="2400" dirty="0" smtClean="0">
                <a:latin typeface="Inconsolata"/>
                <a:cs typeface="Inconsolata"/>
              </a:rPr>
              <a:t>&gt;</a:t>
            </a:r>
            <a:endParaRPr lang="is-IS" sz="2400" dirty="0">
              <a:latin typeface="Inconsolata"/>
              <a:cs typeface="Inconsolata"/>
            </a:endParaRPr>
          </a:p>
        </p:txBody>
      </p:sp>
    </p:spTree>
    <p:extLst>
      <p:ext uri="{BB962C8B-B14F-4D97-AF65-F5344CB8AC3E}">
        <p14:creationId xmlns:p14="http://schemas.microsoft.com/office/powerpoint/2010/main" val="31343876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Enumerables</a:t>
            </a:r>
            <a:r>
              <a:rPr lang="en-US" dirty="0" smtClean="0"/>
              <a:t> &amp; Streams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52491"/>
            <a:ext cx="8229599" cy="5286467"/>
          </a:xfrm>
        </p:spPr>
        <p:txBody>
          <a:bodyPr>
            <a:no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pl-PL" sz="2400" dirty="0" err="1">
                <a:latin typeface="Inconsolata"/>
                <a:cs typeface="Inconsolata"/>
              </a:rPr>
              <a:t>iex</a:t>
            </a:r>
            <a:r>
              <a:rPr lang="pl-PL" sz="2400" dirty="0">
                <a:latin typeface="Inconsolata"/>
                <a:cs typeface="Inconsolata"/>
              </a:rPr>
              <a:t>(1)&gt; </a:t>
            </a:r>
            <a:r>
              <a:rPr lang="pl-PL" sz="2400" dirty="0" err="1">
                <a:latin typeface="Inconsolata"/>
                <a:cs typeface="Inconsolata"/>
              </a:rPr>
              <a:t>odd</a:t>
            </a:r>
            <a:r>
              <a:rPr lang="pl-PL" sz="2400" dirty="0">
                <a:latin typeface="Inconsolata"/>
                <a:cs typeface="Inconsolata"/>
              </a:rPr>
              <a:t>? = &amp;(rem(&amp;1, 2) != 0)   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2400" i="1" dirty="0">
                <a:solidFill>
                  <a:srgbClr val="1F497D"/>
                </a:solidFill>
                <a:latin typeface="Inconsolata"/>
                <a:cs typeface="Inconsolata"/>
              </a:rPr>
              <a:t>#Function&lt;6.90072148/1 in :</a:t>
            </a:r>
            <a:r>
              <a:rPr lang="en-US" sz="2400" i="1" dirty="0" err="1">
                <a:solidFill>
                  <a:srgbClr val="1F497D"/>
                </a:solidFill>
                <a:latin typeface="Inconsolata"/>
                <a:cs typeface="Inconsolata"/>
              </a:rPr>
              <a:t>erl_eval.expr</a:t>
            </a:r>
            <a:r>
              <a:rPr lang="en-US" sz="2400" i="1" dirty="0">
                <a:solidFill>
                  <a:srgbClr val="1F497D"/>
                </a:solidFill>
                <a:latin typeface="Inconsolata"/>
                <a:cs typeface="Inconsolata"/>
              </a:rPr>
              <a:t>/5&gt;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2400" dirty="0" err="1">
                <a:latin typeface="Inconsolata"/>
                <a:cs typeface="Inconsolata"/>
              </a:rPr>
              <a:t>iex</a:t>
            </a:r>
            <a:r>
              <a:rPr lang="en-US" sz="2400" dirty="0">
                <a:latin typeface="Inconsolata"/>
                <a:cs typeface="Inconsolata"/>
              </a:rPr>
              <a:t>(2)&gt; 1..100_000 |&gt;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is-IS" sz="2400" dirty="0">
                <a:latin typeface="Inconsolata"/>
                <a:cs typeface="Inconsolata"/>
              </a:rPr>
              <a:t>...(2)&gt;   Enum.map(&amp;(&amp;1 * 3)) |&gt;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is-IS" sz="2400" dirty="0">
                <a:latin typeface="Inconsolata"/>
                <a:cs typeface="Inconsolata"/>
              </a:rPr>
              <a:t>...(2)&gt;   Enum.filter(odd?) |&gt;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is-IS" sz="2400" dirty="0">
                <a:latin typeface="Inconsolata"/>
                <a:cs typeface="Inconsolata"/>
              </a:rPr>
              <a:t>...(2)&gt;   Enum.sum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is-IS" sz="2400" i="1" dirty="0">
                <a:solidFill>
                  <a:srgbClr val="1F497D"/>
                </a:solidFill>
                <a:latin typeface="Inconsolata"/>
                <a:cs typeface="Inconsolata"/>
              </a:rPr>
              <a:t>7500000000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is-IS" sz="2400" dirty="0">
                <a:latin typeface="Inconsolata"/>
                <a:cs typeface="Inconsolata"/>
              </a:rPr>
              <a:t>iex(3)&gt; 1..100_000 |&gt;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2400" dirty="0">
                <a:latin typeface="Inconsolata"/>
                <a:cs typeface="Inconsolata"/>
              </a:rPr>
              <a:t>...(3)&gt;   </a:t>
            </a:r>
            <a:r>
              <a:rPr lang="en-US" sz="2400" dirty="0" err="1">
                <a:latin typeface="Inconsolata"/>
                <a:cs typeface="Inconsolata"/>
              </a:rPr>
              <a:t>Stream.map</a:t>
            </a:r>
            <a:r>
              <a:rPr lang="en-US" sz="2400" dirty="0">
                <a:latin typeface="Inconsolata"/>
                <a:cs typeface="Inconsolata"/>
              </a:rPr>
              <a:t>(&amp;(&amp;1 * 3)) |&gt;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2400" dirty="0">
                <a:latin typeface="Inconsolata"/>
                <a:cs typeface="Inconsolata"/>
              </a:rPr>
              <a:t>...(3)</a:t>
            </a:r>
            <a:r>
              <a:rPr lang="en-US" sz="2400" dirty="0" smtClean="0">
                <a:latin typeface="Inconsolata"/>
                <a:cs typeface="Inconsolata"/>
              </a:rPr>
              <a:t>&gt;</a:t>
            </a:r>
            <a:endParaRPr lang="is-IS" sz="2400" dirty="0">
              <a:latin typeface="Inconsolata"/>
              <a:cs typeface="Inconsolata"/>
            </a:endParaRPr>
          </a:p>
        </p:txBody>
      </p:sp>
    </p:spTree>
    <p:extLst>
      <p:ext uri="{BB962C8B-B14F-4D97-AF65-F5344CB8AC3E}">
        <p14:creationId xmlns:p14="http://schemas.microsoft.com/office/powerpoint/2010/main" val="3225382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Enumerables</a:t>
            </a:r>
            <a:r>
              <a:rPr lang="en-US" dirty="0" smtClean="0"/>
              <a:t> &amp; Streams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52491"/>
            <a:ext cx="8229599" cy="5286467"/>
          </a:xfrm>
        </p:spPr>
        <p:txBody>
          <a:bodyPr>
            <a:no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pl-PL" sz="2400" dirty="0" err="1">
                <a:latin typeface="Inconsolata"/>
                <a:cs typeface="Inconsolata"/>
              </a:rPr>
              <a:t>iex</a:t>
            </a:r>
            <a:r>
              <a:rPr lang="pl-PL" sz="2400" dirty="0">
                <a:latin typeface="Inconsolata"/>
                <a:cs typeface="Inconsolata"/>
              </a:rPr>
              <a:t>(1)&gt; </a:t>
            </a:r>
            <a:r>
              <a:rPr lang="pl-PL" sz="2400" dirty="0" err="1">
                <a:latin typeface="Inconsolata"/>
                <a:cs typeface="Inconsolata"/>
              </a:rPr>
              <a:t>odd</a:t>
            </a:r>
            <a:r>
              <a:rPr lang="pl-PL" sz="2400" dirty="0">
                <a:latin typeface="Inconsolata"/>
                <a:cs typeface="Inconsolata"/>
              </a:rPr>
              <a:t>? = &amp;(rem(&amp;1, 2) != 0)   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2400" i="1" dirty="0">
                <a:solidFill>
                  <a:srgbClr val="1F497D"/>
                </a:solidFill>
                <a:latin typeface="Inconsolata"/>
                <a:cs typeface="Inconsolata"/>
              </a:rPr>
              <a:t>#Function&lt;6.90072148/1 in :</a:t>
            </a:r>
            <a:r>
              <a:rPr lang="en-US" sz="2400" i="1" dirty="0" err="1">
                <a:solidFill>
                  <a:srgbClr val="1F497D"/>
                </a:solidFill>
                <a:latin typeface="Inconsolata"/>
                <a:cs typeface="Inconsolata"/>
              </a:rPr>
              <a:t>erl_eval.expr</a:t>
            </a:r>
            <a:r>
              <a:rPr lang="en-US" sz="2400" i="1" dirty="0">
                <a:solidFill>
                  <a:srgbClr val="1F497D"/>
                </a:solidFill>
                <a:latin typeface="Inconsolata"/>
                <a:cs typeface="Inconsolata"/>
              </a:rPr>
              <a:t>/5&gt;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2400" dirty="0" err="1">
                <a:latin typeface="Inconsolata"/>
                <a:cs typeface="Inconsolata"/>
              </a:rPr>
              <a:t>iex</a:t>
            </a:r>
            <a:r>
              <a:rPr lang="en-US" sz="2400" dirty="0">
                <a:latin typeface="Inconsolata"/>
                <a:cs typeface="Inconsolata"/>
              </a:rPr>
              <a:t>(2)&gt; 1..100_000 |&gt;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is-IS" sz="2400" dirty="0">
                <a:latin typeface="Inconsolata"/>
                <a:cs typeface="Inconsolata"/>
              </a:rPr>
              <a:t>...(2)&gt;   Enum.map(&amp;(&amp;1 * 3)) |&gt;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is-IS" sz="2400" dirty="0">
                <a:latin typeface="Inconsolata"/>
                <a:cs typeface="Inconsolata"/>
              </a:rPr>
              <a:t>...(2)&gt;   Enum.filter(odd?) |&gt;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is-IS" sz="2400" dirty="0">
                <a:latin typeface="Inconsolata"/>
                <a:cs typeface="Inconsolata"/>
              </a:rPr>
              <a:t>...(2)&gt;   Enum.sum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is-IS" sz="2400" i="1" dirty="0">
                <a:solidFill>
                  <a:srgbClr val="1F497D"/>
                </a:solidFill>
                <a:latin typeface="Inconsolata"/>
                <a:cs typeface="Inconsolata"/>
              </a:rPr>
              <a:t>7500000000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is-IS" sz="2400" dirty="0">
                <a:latin typeface="Inconsolata"/>
                <a:cs typeface="Inconsolata"/>
              </a:rPr>
              <a:t>iex(3)&gt; 1..100_000 |&gt;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2400" dirty="0">
                <a:latin typeface="Inconsolata"/>
                <a:cs typeface="Inconsolata"/>
              </a:rPr>
              <a:t>...(3)&gt;   </a:t>
            </a:r>
            <a:r>
              <a:rPr lang="en-US" sz="2400" dirty="0" err="1">
                <a:latin typeface="Inconsolata"/>
                <a:cs typeface="Inconsolata"/>
              </a:rPr>
              <a:t>Stream.map</a:t>
            </a:r>
            <a:r>
              <a:rPr lang="en-US" sz="2400" dirty="0">
                <a:latin typeface="Inconsolata"/>
                <a:cs typeface="Inconsolata"/>
              </a:rPr>
              <a:t>(&amp;(&amp;1 * 3)) |&gt;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2400" dirty="0">
                <a:latin typeface="Inconsolata"/>
                <a:cs typeface="Inconsolata"/>
              </a:rPr>
              <a:t>...(3)&gt;   </a:t>
            </a:r>
            <a:r>
              <a:rPr lang="en-US" sz="2400" dirty="0" err="1">
                <a:latin typeface="Inconsolata"/>
                <a:cs typeface="Inconsolata"/>
              </a:rPr>
              <a:t>Stream.filter</a:t>
            </a:r>
            <a:r>
              <a:rPr lang="en-US" sz="2400" dirty="0">
                <a:latin typeface="Inconsolata"/>
                <a:cs typeface="Inconsolata"/>
              </a:rPr>
              <a:t>(odd?) |</a:t>
            </a:r>
            <a:r>
              <a:rPr lang="en-US" sz="2400" dirty="0" smtClean="0">
                <a:latin typeface="Inconsolata"/>
                <a:cs typeface="Inconsolata"/>
              </a:rPr>
              <a:t>&gt;</a:t>
            </a:r>
            <a:endParaRPr lang="is-IS" sz="2400" dirty="0">
              <a:latin typeface="Inconsolata"/>
              <a:cs typeface="Inconsolata"/>
            </a:endParaRPr>
          </a:p>
        </p:txBody>
      </p:sp>
    </p:spTree>
    <p:extLst>
      <p:ext uri="{BB962C8B-B14F-4D97-AF65-F5344CB8AC3E}">
        <p14:creationId xmlns:p14="http://schemas.microsoft.com/office/powerpoint/2010/main" val="35099735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Enumerables</a:t>
            </a:r>
            <a:r>
              <a:rPr lang="en-US" dirty="0" smtClean="0"/>
              <a:t> &amp; Streams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52491"/>
            <a:ext cx="8229599" cy="5286467"/>
          </a:xfrm>
        </p:spPr>
        <p:txBody>
          <a:bodyPr>
            <a:no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pl-PL" sz="2400" dirty="0" err="1">
                <a:latin typeface="Inconsolata"/>
                <a:cs typeface="Inconsolata"/>
              </a:rPr>
              <a:t>iex</a:t>
            </a:r>
            <a:r>
              <a:rPr lang="pl-PL" sz="2400" dirty="0">
                <a:latin typeface="Inconsolata"/>
                <a:cs typeface="Inconsolata"/>
              </a:rPr>
              <a:t>(1)&gt; </a:t>
            </a:r>
            <a:r>
              <a:rPr lang="pl-PL" sz="2400" dirty="0" err="1">
                <a:latin typeface="Inconsolata"/>
                <a:cs typeface="Inconsolata"/>
              </a:rPr>
              <a:t>odd</a:t>
            </a:r>
            <a:r>
              <a:rPr lang="pl-PL" sz="2400" dirty="0">
                <a:latin typeface="Inconsolata"/>
                <a:cs typeface="Inconsolata"/>
              </a:rPr>
              <a:t>? = &amp;(rem(&amp;1, 2) != 0)   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2400" i="1" dirty="0">
                <a:solidFill>
                  <a:srgbClr val="1F497D"/>
                </a:solidFill>
                <a:latin typeface="Inconsolata"/>
                <a:cs typeface="Inconsolata"/>
              </a:rPr>
              <a:t>#Function&lt;6.90072148/1 in :</a:t>
            </a:r>
            <a:r>
              <a:rPr lang="en-US" sz="2400" i="1" dirty="0" err="1">
                <a:solidFill>
                  <a:srgbClr val="1F497D"/>
                </a:solidFill>
                <a:latin typeface="Inconsolata"/>
                <a:cs typeface="Inconsolata"/>
              </a:rPr>
              <a:t>erl_eval.expr</a:t>
            </a:r>
            <a:r>
              <a:rPr lang="en-US" sz="2400" i="1" dirty="0">
                <a:solidFill>
                  <a:srgbClr val="1F497D"/>
                </a:solidFill>
                <a:latin typeface="Inconsolata"/>
                <a:cs typeface="Inconsolata"/>
              </a:rPr>
              <a:t>/5&gt;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2400" dirty="0" err="1">
                <a:latin typeface="Inconsolata"/>
                <a:cs typeface="Inconsolata"/>
              </a:rPr>
              <a:t>iex</a:t>
            </a:r>
            <a:r>
              <a:rPr lang="en-US" sz="2400" dirty="0">
                <a:latin typeface="Inconsolata"/>
                <a:cs typeface="Inconsolata"/>
              </a:rPr>
              <a:t>(2)&gt; 1..100_000 |&gt;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is-IS" sz="2400" dirty="0">
                <a:latin typeface="Inconsolata"/>
                <a:cs typeface="Inconsolata"/>
              </a:rPr>
              <a:t>...(2)&gt;   Enum.map(&amp;(&amp;1 * 3)) |&gt;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is-IS" sz="2400" dirty="0">
                <a:latin typeface="Inconsolata"/>
                <a:cs typeface="Inconsolata"/>
              </a:rPr>
              <a:t>...(2)&gt;   Enum.filter(odd?) |&gt;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is-IS" sz="2400" dirty="0">
                <a:latin typeface="Inconsolata"/>
                <a:cs typeface="Inconsolata"/>
              </a:rPr>
              <a:t>...(2)&gt;   Enum.sum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is-IS" sz="2400" i="1" dirty="0">
                <a:solidFill>
                  <a:srgbClr val="1F497D"/>
                </a:solidFill>
                <a:latin typeface="Inconsolata"/>
                <a:cs typeface="Inconsolata"/>
              </a:rPr>
              <a:t>7500000000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is-IS" sz="2400" dirty="0">
                <a:latin typeface="Inconsolata"/>
                <a:cs typeface="Inconsolata"/>
              </a:rPr>
              <a:t>iex(3)&gt; 1..100_000 |&gt;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2400" dirty="0">
                <a:latin typeface="Inconsolata"/>
                <a:cs typeface="Inconsolata"/>
              </a:rPr>
              <a:t>...(3)&gt;   </a:t>
            </a:r>
            <a:r>
              <a:rPr lang="en-US" sz="2400" dirty="0" err="1">
                <a:latin typeface="Inconsolata"/>
                <a:cs typeface="Inconsolata"/>
              </a:rPr>
              <a:t>Stream.map</a:t>
            </a:r>
            <a:r>
              <a:rPr lang="en-US" sz="2400" dirty="0">
                <a:latin typeface="Inconsolata"/>
                <a:cs typeface="Inconsolata"/>
              </a:rPr>
              <a:t>(&amp;(&amp;1 * 3)) |&gt;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2400" dirty="0">
                <a:latin typeface="Inconsolata"/>
                <a:cs typeface="Inconsolata"/>
              </a:rPr>
              <a:t>...(3)&gt;   </a:t>
            </a:r>
            <a:r>
              <a:rPr lang="en-US" sz="2400" dirty="0" err="1">
                <a:latin typeface="Inconsolata"/>
                <a:cs typeface="Inconsolata"/>
              </a:rPr>
              <a:t>Stream.filter</a:t>
            </a:r>
            <a:r>
              <a:rPr lang="en-US" sz="2400" dirty="0">
                <a:latin typeface="Inconsolata"/>
                <a:cs typeface="Inconsolata"/>
              </a:rPr>
              <a:t>(odd?) |&gt; 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is-IS" sz="2400" dirty="0">
                <a:latin typeface="Inconsolata"/>
                <a:cs typeface="Inconsolata"/>
              </a:rPr>
              <a:t>...(3)</a:t>
            </a:r>
            <a:r>
              <a:rPr lang="is-IS" sz="2400" dirty="0" smtClean="0">
                <a:latin typeface="Inconsolata"/>
                <a:cs typeface="Inconsolata"/>
              </a:rPr>
              <a:t>&gt;</a:t>
            </a:r>
            <a:endParaRPr lang="is-IS" sz="2400" dirty="0">
              <a:latin typeface="Inconsolata"/>
              <a:cs typeface="Inconsolata"/>
            </a:endParaRPr>
          </a:p>
        </p:txBody>
      </p:sp>
    </p:spTree>
    <p:extLst>
      <p:ext uri="{BB962C8B-B14F-4D97-AF65-F5344CB8AC3E}">
        <p14:creationId xmlns:p14="http://schemas.microsoft.com/office/powerpoint/2010/main" val="29470920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Enumerables</a:t>
            </a:r>
            <a:r>
              <a:rPr lang="en-US" dirty="0" smtClean="0"/>
              <a:t> &amp; Streams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52491"/>
            <a:ext cx="8229599" cy="5286467"/>
          </a:xfrm>
        </p:spPr>
        <p:txBody>
          <a:bodyPr>
            <a:no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pl-PL" sz="2400" dirty="0" err="1">
                <a:latin typeface="Inconsolata"/>
                <a:cs typeface="Inconsolata"/>
              </a:rPr>
              <a:t>iex</a:t>
            </a:r>
            <a:r>
              <a:rPr lang="pl-PL" sz="2400" dirty="0">
                <a:latin typeface="Inconsolata"/>
                <a:cs typeface="Inconsolata"/>
              </a:rPr>
              <a:t>(1)&gt; </a:t>
            </a:r>
            <a:r>
              <a:rPr lang="pl-PL" sz="2400" dirty="0" err="1">
                <a:latin typeface="Inconsolata"/>
                <a:cs typeface="Inconsolata"/>
              </a:rPr>
              <a:t>odd</a:t>
            </a:r>
            <a:r>
              <a:rPr lang="pl-PL" sz="2400" dirty="0">
                <a:latin typeface="Inconsolata"/>
                <a:cs typeface="Inconsolata"/>
              </a:rPr>
              <a:t>? = &amp;(rem(&amp;1, 2) != 0)   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2400" i="1" dirty="0">
                <a:solidFill>
                  <a:srgbClr val="1F497D"/>
                </a:solidFill>
                <a:latin typeface="Inconsolata"/>
                <a:cs typeface="Inconsolata"/>
              </a:rPr>
              <a:t>#Function&lt;6.90072148/1 in :</a:t>
            </a:r>
            <a:r>
              <a:rPr lang="en-US" sz="2400" i="1" dirty="0" err="1">
                <a:solidFill>
                  <a:srgbClr val="1F497D"/>
                </a:solidFill>
                <a:latin typeface="Inconsolata"/>
                <a:cs typeface="Inconsolata"/>
              </a:rPr>
              <a:t>erl_eval.expr</a:t>
            </a:r>
            <a:r>
              <a:rPr lang="en-US" sz="2400" i="1" dirty="0">
                <a:solidFill>
                  <a:srgbClr val="1F497D"/>
                </a:solidFill>
                <a:latin typeface="Inconsolata"/>
                <a:cs typeface="Inconsolata"/>
              </a:rPr>
              <a:t>/5&gt;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2400" dirty="0" err="1">
                <a:latin typeface="Inconsolata"/>
                <a:cs typeface="Inconsolata"/>
              </a:rPr>
              <a:t>iex</a:t>
            </a:r>
            <a:r>
              <a:rPr lang="en-US" sz="2400" dirty="0">
                <a:latin typeface="Inconsolata"/>
                <a:cs typeface="Inconsolata"/>
              </a:rPr>
              <a:t>(2)&gt; 1..100_000 |&gt;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is-IS" sz="2400" dirty="0">
                <a:latin typeface="Inconsolata"/>
                <a:cs typeface="Inconsolata"/>
              </a:rPr>
              <a:t>...(2)&gt;   Enum.map(&amp;(&amp;1 * 3)) |&gt;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is-IS" sz="2400" dirty="0">
                <a:latin typeface="Inconsolata"/>
                <a:cs typeface="Inconsolata"/>
              </a:rPr>
              <a:t>...(2)&gt;   Enum.filter(odd?) |&gt;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is-IS" sz="2400" dirty="0">
                <a:latin typeface="Inconsolata"/>
                <a:cs typeface="Inconsolata"/>
              </a:rPr>
              <a:t>...(2)&gt;   Enum.sum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is-IS" sz="2400" i="1" dirty="0">
                <a:solidFill>
                  <a:srgbClr val="1F497D"/>
                </a:solidFill>
                <a:latin typeface="Inconsolata"/>
                <a:cs typeface="Inconsolata"/>
              </a:rPr>
              <a:t>7500000000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is-IS" sz="2400" dirty="0">
                <a:latin typeface="Inconsolata"/>
                <a:cs typeface="Inconsolata"/>
              </a:rPr>
              <a:t>iex(3)&gt; 1..100_000 |&gt;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2400" dirty="0">
                <a:latin typeface="Inconsolata"/>
                <a:cs typeface="Inconsolata"/>
              </a:rPr>
              <a:t>...(3)&gt;   </a:t>
            </a:r>
            <a:r>
              <a:rPr lang="en-US" sz="2400" dirty="0" err="1">
                <a:latin typeface="Inconsolata"/>
                <a:cs typeface="Inconsolata"/>
              </a:rPr>
              <a:t>Stream.map</a:t>
            </a:r>
            <a:r>
              <a:rPr lang="en-US" sz="2400" dirty="0">
                <a:latin typeface="Inconsolata"/>
                <a:cs typeface="Inconsolata"/>
              </a:rPr>
              <a:t>(&amp;(&amp;1 * 3)) |&gt;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2400" dirty="0">
                <a:latin typeface="Inconsolata"/>
                <a:cs typeface="Inconsolata"/>
              </a:rPr>
              <a:t>...(3)&gt;   </a:t>
            </a:r>
            <a:r>
              <a:rPr lang="en-US" sz="2400" dirty="0" err="1">
                <a:latin typeface="Inconsolata"/>
                <a:cs typeface="Inconsolata"/>
              </a:rPr>
              <a:t>Stream.filter</a:t>
            </a:r>
            <a:r>
              <a:rPr lang="en-US" sz="2400" dirty="0">
                <a:latin typeface="Inconsolata"/>
                <a:cs typeface="Inconsolata"/>
              </a:rPr>
              <a:t>(odd?) |&gt; 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is-IS" sz="2400" dirty="0">
                <a:latin typeface="Inconsolata"/>
                <a:cs typeface="Inconsolata"/>
              </a:rPr>
              <a:t>...(3)&gt;   </a:t>
            </a:r>
            <a:r>
              <a:rPr lang="is-IS" sz="2400" dirty="0" smtClean="0">
                <a:latin typeface="Inconsolata"/>
                <a:cs typeface="Inconsolata"/>
              </a:rPr>
              <a:t>Enum.sum</a:t>
            </a:r>
            <a:endParaRPr lang="is-IS" sz="2400" dirty="0">
              <a:latin typeface="Inconsolata"/>
              <a:cs typeface="Inconsolata"/>
            </a:endParaRPr>
          </a:p>
        </p:txBody>
      </p:sp>
    </p:spTree>
    <p:extLst>
      <p:ext uri="{BB962C8B-B14F-4D97-AF65-F5344CB8AC3E}">
        <p14:creationId xmlns:p14="http://schemas.microsoft.com/office/powerpoint/2010/main" val="19100569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Enumerables</a:t>
            </a:r>
            <a:r>
              <a:rPr lang="en-US" dirty="0" smtClean="0"/>
              <a:t> &amp; Streams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52491"/>
            <a:ext cx="8229599" cy="5286467"/>
          </a:xfrm>
        </p:spPr>
        <p:txBody>
          <a:bodyPr>
            <a:no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pl-PL" sz="2400" dirty="0" err="1">
                <a:latin typeface="Inconsolata"/>
                <a:cs typeface="Inconsolata"/>
              </a:rPr>
              <a:t>iex</a:t>
            </a:r>
            <a:r>
              <a:rPr lang="pl-PL" sz="2400" dirty="0">
                <a:latin typeface="Inconsolata"/>
                <a:cs typeface="Inconsolata"/>
              </a:rPr>
              <a:t>(1)&gt; </a:t>
            </a:r>
            <a:r>
              <a:rPr lang="pl-PL" sz="2400" dirty="0" err="1">
                <a:latin typeface="Inconsolata"/>
                <a:cs typeface="Inconsolata"/>
              </a:rPr>
              <a:t>odd</a:t>
            </a:r>
            <a:r>
              <a:rPr lang="pl-PL" sz="2400" dirty="0">
                <a:latin typeface="Inconsolata"/>
                <a:cs typeface="Inconsolata"/>
              </a:rPr>
              <a:t>? = &amp;(rem(&amp;1, 2) != 0)   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2400" i="1" dirty="0">
                <a:solidFill>
                  <a:srgbClr val="1F497D"/>
                </a:solidFill>
                <a:latin typeface="Inconsolata"/>
                <a:cs typeface="Inconsolata"/>
              </a:rPr>
              <a:t>#Function&lt;6.90072148/1 in :</a:t>
            </a:r>
            <a:r>
              <a:rPr lang="en-US" sz="2400" i="1" dirty="0" err="1">
                <a:solidFill>
                  <a:srgbClr val="1F497D"/>
                </a:solidFill>
                <a:latin typeface="Inconsolata"/>
                <a:cs typeface="Inconsolata"/>
              </a:rPr>
              <a:t>erl_eval.expr</a:t>
            </a:r>
            <a:r>
              <a:rPr lang="en-US" sz="2400" i="1" dirty="0">
                <a:solidFill>
                  <a:srgbClr val="1F497D"/>
                </a:solidFill>
                <a:latin typeface="Inconsolata"/>
                <a:cs typeface="Inconsolata"/>
              </a:rPr>
              <a:t>/5&gt;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2400" dirty="0" err="1">
                <a:latin typeface="Inconsolata"/>
                <a:cs typeface="Inconsolata"/>
              </a:rPr>
              <a:t>iex</a:t>
            </a:r>
            <a:r>
              <a:rPr lang="en-US" sz="2400" dirty="0">
                <a:latin typeface="Inconsolata"/>
                <a:cs typeface="Inconsolata"/>
              </a:rPr>
              <a:t>(2)&gt; 1..100_000 |&gt;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is-IS" sz="2400" dirty="0">
                <a:latin typeface="Inconsolata"/>
                <a:cs typeface="Inconsolata"/>
              </a:rPr>
              <a:t>...(2)&gt;   Enum.map(&amp;(&amp;1 * 3)) |&gt;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is-IS" sz="2400" dirty="0">
                <a:latin typeface="Inconsolata"/>
                <a:cs typeface="Inconsolata"/>
              </a:rPr>
              <a:t>...(2)&gt;   Enum.filter(odd?) |&gt;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is-IS" sz="2400" dirty="0">
                <a:latin typeface="Inconsolata"/>
                <a:cs typeface="Inconsolata"/>
              </a:rPr>
              <a:t>...(2)&gt;   Enum.sum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is-IS" sz="2400" i="1" dirty="0">
                <a:solidFill>
                  <a:srgbClr val="1F497D"/>
                </a:solidFill>
                <a:latin typeface="Inconsolata"/>
                <a:cs typeface="Inconsolata"/>
              </a:rPr>
              <a:t>7500000000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is-IS" sz="2400" dirty="0">
                <a:latin typeface="Inconsolata"/>
                <a:cs typeface="Inconsolata"/>
              </a:rPr>
              <a:t>iex(3)&gt; 1..100_000 |&gt;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2400" dirty="0">
                <a:latin typeface="Inconsolata"/>
                <a:cs typeface="Inconsolata"/>
              </a:rPr>
              <a:t>...(3)&gt;   </a:t>
            </a:r>
            <a:r>
              <a:rPr lang="en-US" sz="2400" dirty="0" err="1">
                <a:latin typeface="Inconsolata"/>
                <a:cs typeface="Inconsolata"/>
              </a:rPr>
              <a:t>Stream.map</a:t>
            </a:r>
            <a:r>
              <a:rPr lang="en-US" sz="2400" dirty="0">
                <a:latin typeface="Inconsolata"/>
                <a:cs typeface="Inconsolata"/>
              </a:rPr>
              <a:t>(&amp;(&amp;1 * 3)) |&gt;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2400" dirty="0">
                <a:latin typeface="Inconsolata"/>
                <a:cs typeface="Inconsolata"/>
              </a:rPr>
              <a:t>...(3)&gt;   </a:t>
            </a:r>
            <a:r>
              <a:rPr lang="en-US" sz="2400" dirty="0" err="1">
                <a:latin typeface="Inconsolata"/>
                <a:cs typeface="Inconsolata"/>
              </a:rPr>
              <a:t>Stream.filter</a:t>
            </a:r>
            <a:r>
              <a:rPr lang="en-US" sz="2400" dirty="0">
                <a:latin typeface="Inconsolata"/>
                <a:cs typeface="Inconsolata"/>
              </a:rPr>
              <a:t>(odd?) |&gt; 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is-IS" sz="2400" dirty="0">
                <a:latin typeface="Inconsolata"/>
                <a:cs typeface="Inconsolata"/>
              </a:rPr>
              <a:t>...(3)&gt;   Enum.sum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is-IS" sz="2400" i="1" dirty="0">
                <a:solidFill>
                  <a:srgbClr val="1F497D"/>
                </a:solidFill>
                <a:latin typeface="Inconsolata"/>
                <a:cs typeface="Inconsolata"/>
              </a:rPr>
              <a:t>7500000000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is-IS" sz="2400" dirty="0">
                <a:latin typeface="Inconsolata"/>
                <a:cs typeface="Inconsolata"/>
              </a:rPr>
              <a:t>iex(4)&gt;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133972" y="2913134"/>
            <a:ext cx="2552827" cy="138499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Both </a:t>
            </a:r>
            <a:r>
              <a:rPr lang="en-US" sz="2800" dirty="0">
                <a:solidFill>
                  <a:schemeClr val="bg1"/>
                </a:solidFill>
              </a:rPr>
              <a:t>i</a:t>
            </a:r>
            <a:r>
              <a:rPr lang="en-US" sz="2800" dirty="0" smtClean="0">
                <a:solidFill>
                  <a:schemeClr val="bg1"/>
                </a:solidFill>
              </a:rPr>
              <a:t>mplement </a:t>
            </a:r>
          </a:p>
          <a:p>
            <a:r>
              <a:rPr lang="en-US" sz="2800" dirty="0" smtClean="0">
                <a:solidFill>
                  <a:schemeClr val="bg1"/>
                </a:solidFill>
              </a:rPr>
              <a:t>the </a:t>
            </a:r>
            <a:r>
              <a:rPr lang="en-US" sz="2800" dirty="0" smtClean="0">
                <a:solidFill>
                  <a:schemeClr val="bg1"/>
                </a:solidFill>
                <a:latin typeface="Inconsolata"/>
                <a:cs typeface="Inconsolata"/>
              </a:rPr>
              <a:t>Enumerable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br>
              <a:rPr lang="en-US" sz="2800" dirty="0" smtClean="0">
                <a:solidFill>
                  <a:schemeClr val="bg1"/>
                </a:solidFill>
              </a:rPr>
            </a:br>
            <a:r>
              <a:rPr lang="en-US" sz="2800" dirty="0" smtClean="0">
                <a:solidFill>
                  <a:schemeClr val="bg1"/>
                </a:solidFill>
                <a:latin typeface="Inconsolata"/>
                <a:cs typeface="Inconsolata"/>
              </a:rPr>
              <a:t>protocol</a:t>
            </a:r>
            <a:endParaRPr lang="en-US" sz="2800" dirty="0">
              <a:solidFill>
                <a:schemeClr val="bg1"/>
              </a:solidFill>
              <a:latin typeface="Inconsolata"/>
              <a:cs typeface="Inconsolata"/>
            </a:endParaRPr>
          </a:p>
        </p:txBody>
      </p:sp>
    </p:spTree>
    <p:extLst>
      <p:ext uri="{BB962C8B-B14F-4D97-AF65-F5344CB8AC3E}">
        <p14:creationId xmlns:p14="http://schemas.microsoft.com/office/powerpoint/2010/main" val="35195502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7800" y="4241800"/>
            <a:ext cx="2616200" cy="2616200"/>
          </a:xfrm>
          <a:prstGeom prst="rect">
            <a:avLst/>
          </a:prstGeom>
        </p:spPr>
      </p:pic>
      <p:sp>
        <p:nvSpPr>
          <p:cNvPr id="2" name="Rounded Rectangular Callout 1"/>
          <p:cNvSpPr/>
          <p:nvPr/>
        </p:nvSpPr>
        <p:spPr>
          <a:xfrm>
            <a:off x="2768600" y="1397000"/>
            <a:ext cx="3175000" cy="1168400"/>
          </a:xfrm>
          <a:prstGeom prst="wedgeRoundRectCallout">
            <a:avLst>
              <a:gd name="adj1" fmla="val 60925"/>
              <a:gd name="adj2" fmla="val 165554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Boo-</a:t>
            </a:r>
            <a:r>
              <a:rPr lang="en-US" sz="4000" dirty="0" err="1" smtClean="0"/>
              <a:t>ya</a:t>
            </a:r>
            <a:r>
              <a:rPr lang="en-US" sz="4000" dirty="0" smtClean="0"/>
              <a:t>!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4610008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Enumerables</a:t>
            </a:r>
            <a:r>
              <a:rPr lang="en-US" dirty="0" smtClean="0"/>
              <a:t> &amp; Streams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52491"/>
            <a:ext cx="8229599" cy="5286467"/>
          </a:xfrm>
        </p:spPr>
        <p:txBody>
          <a:bodyPr>
            <a:no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pl-PL" sz="2400" dirty="0" err="1">
                <a:latin typeface="Inconsolata"/>
                <a:cs typeface="Inconsolata"/>
              </a:rPr>
              <a:t>iex</a:t>
            </a:r>
            <a:r>
              <a:rPr lang="pl-PL" sz="2400" dirty="0">
                <a:latin typeface="Inconsolata"/>
                <a:cs typeface="Inconsolata"/>
              </a:rPr>
              <a:t>(1)&gt; </a:t>
            </a:r>
            <a:r>
              <a:rPr lang="pl-PL" sz="2400" dirty="0" err="1">
                <a:latin typeface="Inconsolata"/>
                <a:cs typeface="Inconsolata"/>
              </a:rPr>
              <a:t>odd</a:t>
            </a:r>
            <a:r>
              <a:rPr lang="pl-PL" sz="2400" dirty="0">
                <a:latin typeface="Inconsolata"/>
                <a:cs typeface="Inconsolata"/>
              </a:rPr>
              <a:t>? = &amp;(rem(&amp;1, 2) != 0)   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2400" i="1" dirty="0">
                <a:solidFill>
                  <a:srgbClr val="1F497D"/>
                </a:solidFill>
                <a:latin typeface="Inconsolata"/>
                <a:cs typeface="Inconsolata"/>
              </a:rPr>
              <a:t>#Function&lt;6.90072148/1 in :</a:t>
            </a:r>
            <a:r>
              <a:rPr lang="en-US" sz="2400" i="1" dirty="0" err="1">
                <a:solidFill>
                  <a:srgbClr val="1F497D"/>
                </a:solidFill>
                <a:latin typeface="Inconsolata"/>
                <a:cs typeface="Inconsolata"/>
              </a:rPr>
              <a:t>erl_eval.expr</a:t>
            </a:r>
            <a:r>
              <a:rPr lang="en-US" sz="2400" i="1" dirty="0">
                <a:solidFill>
                  <a:srgbClr val="1F497D"/>
                </a:solidFill>
                <a:latin typeface="Inconsolata"/>
                <a:cs typeface="Inconsolata"/>
              </a:rPr>
              <a:t>/5&gt;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2400" dirty="0" err="1">
                <a:latin typeface="Inconsolata"/>
                <a:cs typeface="Inconsolata"/>
              </a:rPr>
              <a:t>iex</a:t>
            </a:r>
            <a:r>
              <a:rPr lang="en-US" sz="2400" dirty="0">
                <a:latin typeface="Inconsolata"/>
                <a:cs typeface="Inconsolata"/>
              </a:rPr>
              <a:t>(2)&gt; 1..100_000 |&gt;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is-IS" sz="2400" dirty="0">
                <a:latin typeface="Inconsolata"/>
                <a:cs typeface="Inconsolata"/>
              </a:rPr>
              <a:t>...(2)&gt;   Enum.map(&amp;(&amp;1 * 3)) |&gt;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is-IS" sz="2400" dirty="0">
                <a:latin typeface="Inconsolata"/>
                <a:cs typeface="Inconsolata"/>
              </a:rPr>
              <a:t>...(2)&gt;   Enum.filter(odd?) |&gt;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is-IS" sz="2400" dirty="0">
                <a:latin typeface="Inconsolata"/>
                <a:cs typeface="Inconsolata"/>
              </a:rPr>
              <a:t>...(2)&gt;   Enum.sum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is-IS" sz="2400" i="1" dirty="0">
                <a:solidFill>
                  <a:srgbClr val="1F497D"/>
                </a:solidFill>
                <a:latin typeface="Inconsolata"/>
                <a:cs typeface="Inconsolata"/>
              </a:rPr>
              <a:t>7500000000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is-IS" sz="2400" dirty="0">
                <a:latin typeface="Inconsolata"/>
                <a:cs typeface="Inconsolata"/>
              </a:rPr>
              <a:t>iex(3)&gt; 1..100_000 |&gt;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2400" dirty="0">
                <a:latin typeface="Inconsolata"/>
                <a:cs typeface="Inconsolata"/>
              </a:rPr>
              <a:t>...(3)&gt;   </a:t>
            </a:r>
            <a:r>
              <a:rPr lang="en-US" sz="2400" dirty="0" err="1">
                <a:latin typeface="Inconsolata"/>
                <a:cs typeface="Inconsolata"/>
              </a:rPr>
              <a:t>Stream.map</a:t>
            </a:r>
            <a:r>
              <a:rPr lang="en-US" sz="2400" dirty="0">
                <a:latin typeface="Inconsolata"/>
                <a:cs typeface="Inconsolata"/>
              </a:rPr>
              <a:t>(&amp;(&amp;1 * 3)) |&gt;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2400" dirty="0">
                <a:latin typeface="Inconsolata"/>
                <a:cs typeface="Inconsolata"/>
              </a:rPr>
              <a:t>...(3)&gt;   </a:t>
            </a:r>
            <a:r>
              <a:rPr lang="en-US" sz="2400" dirty="0" err="1">
                <a:latin typeface="Inconsolata"/>
                <a:cs typeface="Inconsolata"/>
              </a:rPr>
              <a:t>Stream.filter</a:t>
            </a:r>
            <a:r>
              <a:rPr lang="en-US" sz="2400" dirty="0">
                <a:latin typeface="Inconsolata"/>
                <a:cs typeface="Inconsolata"/>
              </a:rPr>
              <a:t>(odd?) |&gt; 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is-IS" sz="2400" dirty="0">
                <a:latin typeface="Inconsolata"/>
                <a:cs typeface="Inconsolata"/>
              </a:rPr>
              <a:t>...(3)&gt;   Enum.sum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is-IS" sz="2400" i="1" dirty="0">
                <a:solidFill>
                  <a:srgbClr val="1F497D"/>
                </a:solidFill>
                <a:latin typeface="Inconsolata"/>
                <a:cs typeface="Inconsolata"/>
              </a:rPr>
              <a:t>7500000000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is-IS" sz="2400" dirty="0">
                <a:latin typeface="Inconsolata"/>
                <a:cs typeface="Inconsolata"/>
              </a:rPr>
              <a:t>iex(4)&gt;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702952" y="4454439"/>
            <a:ext cx="2441048" cy="2441048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 flipH="1" flipV="1">
            <a:off x="3422109" y="5627529"/>
            <a:ext cx="3686706" cy="29108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2698880" y="3318986"/>
            <a:ext cx="723229" cy="582160"/>
          </a:xfrm>
          <a:prstGeom prst="ellipse">
            <a:avLst/>
          </a:prstGeom>
          <a:noFill/>
          <a:ln w="508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 flipH="1" flipV="1">
            <a:off x="3422110" y="3627707"/>
            <a:ext cx="4956766" cy="229090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2698880" y="5336449"/>
            <a:ext cx="723229" cy="582160"/>
          </a:xfrm>
          <a:prstGeom prst="ellipse">
            <a:avLst/>
          </a:prstGeom>
          <a:noFill/>
          <a:ln w="508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5909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3500"/>
            <a:ext cx="9144000" cy="672105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 rot="5223131">
            <a:off x="-23733" y="3822803"/>
            <a:ext cx="3171583" cy="727315"/>
          </a:xfrm>
          <a:prstGeom prst="rect">
            <a:avLst/>
          </a:prstGeom>
          <a:solidFill>
            <a:schemeClr val="accent5">
              <a:lumMod val="40000"/>
              <a:lumOff val="60000"/>
              <a:alpha val="70000"/>
            </a:schemeClr>
          </a:solidFill>
          <a:ln>
            <a:solidFill>
              <a:schemeClr val="tx1">
                <a:alpha val="40000"/>
              </a:schemeClr>
            </a:solidFill>
          </a:ln>
          <a:effectLst>
            <a:outerShdw blurRad="317500" dist="114300" dir="2700000" algn="tl" rotWithShape="0">
              <a:srgbClr val="000000">
                <a:alpha val="50000"/>
              </a:srgbClr>
            </a:outerShdw>
          </a:effectLst>
          <a:scene3d>
            <a:camera prst="orthographicFront"/>
            <a:lightRig rig="threePt" dir="t"/>
          </a:scene3d>
          <a:sp3d>
            <a:bevelT w="114300" prst="hardEdge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anchor="ctr" anchorCtr="0">
            <a:noAutofit/>
          </a:bodyPr>
          <a:lstStyle/>
          <a:p>
            <a:pPr algn="ctr"/>
            <a:r>
              <a:rPr lang="en-US" sz="3600" dirty="0">
                <a:solidFill>
                  <a:srgbClr val="768EBC"/>
                </a:solidFill>
                <a:effectLst>
                  <a:glow rad="279400">
                    <a:srgbClr val="DAE0FF">
                      <a:alpha val="60000"/>
                    </a:srgbClr>
                  </a:glow>
                  <a:outerShdw blurRad="123825" dist="38100" dir="2700000" algn="tl" rotWithShape="0">
                    <a:srgbClr val="000000">
                      <a:alpha val="43000"/>
                    </a:srgbClr>
                  </a:outerShdw>
                </a:effectLst>
                <a:latin typeface="Copperplate Gothic Bold"/>
                <a:cs typeface="Copperplate Gothic Bold"/>
              </a:rPr>
              <a:t>Erlang VM</a:t>
            </a:r>
          </a:p>
        </p:txBody>
      </p:sp>
      <p:sp>
        <p:nvSpPr>
          <p:cNvPr id="6" name="Rectangle 5"/>
          <p:cNvSpPr/>
          <p:nvPr/>
        </p:nvSpPr>
        <p:spPr>
          <a:xfrm rot="60000">
            <a:off x="3368116" y="3379279"/>
            <a:ext cx="2201129" cy="1342952"/>
          </a:xfrm>
          <a:prstGeom prst="rect">
            <a:avLst/>
          </a:prstGeom>
          <a:solidFill>
            <a:schemeClr val="bg2">
              <a:lumMod val="75000"/>
              <a:alpha val="75000"/>
            </a:schemeClr>
          </a:solidFill>
          <a:ln>
            <a:solidFill>
              <a:schemeClr val="tx1">
                <a:alpha val="40000"/>
              </a:schemeClr>
            </a:solidFill>
          </a:ln>
          <a:scene3d>
            <a:camera prst="orthographicFront"/>
            <a:lightRig rig="threePt" dir="t"/>
          </a:scene3d>
          <a:sp3d>
            <a:bevelT w="114300" prst="hardEdge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anchor="ctr" anchorCtr="0">
            <a:noAutofit/>
          </a:bodyPr>
          <a:lstStyle/>
          <a:p>
            <a:pPr algn="ctr">
              <a:lnSpc>
                <a:spcPct val="60000"/>
              </a:lnSpc>
            </a:pPr>
            <a:r>
              <a:rPr lang="en-US" sz="800" i="1" dirty="0" smtClean="0">
                <a:solidFill>
                  <a:srgbClr val="007400"/>
                </a:solidFill>
                <a:latin typeface="Engravers MT"/>
                <a:cs typeface="Copperplate Gothic Bold"/>
              </a:rPr>
              <a:t>tincture of </a:t>
            </a:r>
            <a:r>
              <a:rPr lang="en-US" sz="1000" i="1" dirty="0" smtClean="0">
                <a:solidFill>
                  <a:srgbClr val="007400"/>
                </a:solidFill>
                <a:latin typeface="Engravers MT"/>
                <a:cs typeface="Copperplate Gothic Bold"/>
              </a:rPr>
              <a:t/>
            </a:r>
            <a:br>
              <a:rPr lang="en-US" sz="1000" i="1" dirty="0" smtClean="0">
                <a:solidFill>
                  <a:srgbClr val="007400"/>
                </a:solidFill>
                <a:latin typeface="Engravers MT"/>
                <a:cs typeface="Copperplate Gothic Bold"/>
              </a:rPr>
            </a:br>
            <a:r>
              <a:rPr lang="en-US" sz="1000" i="1" dirty="0" smtClean="0">
                <a:solidFill>
                  <a:srgbClr val="007400"/>
                </a:solidFill>
                <a:latin typeface="Engravers MT"/>
                <a:cs typeface="Copperplate Gothic Bold"/>
              </a:rPr>
              <a:t/>
            </a:r>
            <a:br>
              <a:rPr lang="en-US" sz="1000" i="1" dirty="0" smtClean="0">
                <a:solidFill>
                  <a:srgbClr val="007400"/>
                </a:solidFill>
                <a:latin typeface="Engravers MT"/>
                <a:cs typeface="Copperplate Gothic Bold"/>
              </a:rPr>
            </a:br>
            <a:r>
              <a:rPr lang="en-US" sz="1000" i="1" dirty="0" smtClean="0">
                <a:solidFill>
                  <a:srgbClr val="007400"/>
                </a:solidFill>
                <a:latin typeface="Engravers MT"/>
                <a:cs typeface="Copperplate Gothic Bold"/>
              </a:rPr>
              <a:t>+ Erlang </a:t>
            </a:r>
            <a:r>
              <a:rPr lang="en-US" sz="1000" i="1" dirty="0">
                <a:solidFill>
                  <a:srgbClr val="007400"/>
                </a:solidFill>
                <a:latin typeface="Engravers MT"/>
                <a:cs typeface="Copperplate Gothic Bold"/>
              </a:rPr>
              <a:t>+ </a:t>
            </a:r>
            <a:r>
              <a:rPr lang="en-US" sz="1000" i="1" dirty="0" smtClean="0">
                <a:solidFill>
                  <a:srgbClr val="007400"/>
                </a:solidFill>
                <a:latin typeface="Engravers MT"/>
                <a:cs typeface="Copperplate Gothic Bold"/>
              </a:rPr>
              <a:t>Ruby</a:t>
            </a:r>
            <a:br>
              <a:rPr lang="en-US" sz="1000" i="1" dirty="0" smtClean="0">
                <a:solidFill>
                  <a:srgbClr val="007400"/>
                </a:solidFill>
                <a:latin typeface="Engravers MT"/>
                <a:cs typeface="Copperplate Gothic Bold"/>
              </a:rPr>
            </a:br>
            <a:r>
              <a:rPr lang="en-US" sz="1000" i="1" dirty="0" smtClean="0">
                <a:solidFill>
                  <a:srgbClr val="007400"/>
                </a:solidFill>
                <a:latin typeface="Engravers MT"/>
                <a:cs typeface="Copperplate Gothic Bold"/>
              </a:rPr>
              <a:t/>
            </a:r>
            <a:br>
              <a:rPr lang="en-US" sz="1000" i="1" dirty="0" smtClean="0">
                <a:solidFill>
                  <a:srgbClr val="007400"/>
                </a:solidFill>
                <a:latin typeface="Engravers MT"/>
                <a:cs typeface="Copperplate Gothic Bold"/>
              </a:rPr>
            </a:br>
            <a:r>
              <a:rPr lang="en-US" sz="1000" i="1" dirty="0" smtClean="0">
                <a:solidFill>
                  <a:srgbClr val="007400"/>
                </a:solidFill>
                <a:latin typeface="Engravers MT"/>
                <a:cs typeface="Copperplate Gothic Bold"/>
              </a:rPr>
              <a:t>+ Clojure + F#</a:t>
            </a:r>
            <a:r>
              <a:rPr lang="en-US" sz="1000" dirty="0" smtClean="0">
                <a:solidFill>
                  <a:srgbClr val="007400"/>
                </a:solidFill>
                <a:latin typeface="Engravers MT"/>
                <a:cs typeface="Copperplate Gothic Bold"/>
              </a:rPr>
              <a:t/>
            </a:r>
            <a:br>
              <a:rPr lang="en-US" sz="1000" dirty="0" smtClean="0">
                <a:solidFill>
                  <a:srgbClr val="007400"/>
                </a:solidFill>
                <a:latin typeface="Engravers MT"/>
                <a:cs typeface="Copperplate Gothic Bold"/>
              </a:rPr>
            </a:br>
            <a:r>
              <a:rPr lang="en-US" sz="2000" dirty="0" smtClean="0">
                <a:solidFill>
                  <a:srgbClr val="007400"/>
                </a:solidFill>
                <a:latin typeface="Engravers MT"/>
                <a:cs typeface="Copperplate Gothic Bold"/>
              </a:rPr>
              <a:t/>
            </a:r>
            <a:br>
              <a:rPr lang="en-US" sz="2000" dirty="0" smtClean="0">
                <a:solidFill>
                  <a:srgbClr val="007400"/>
                </a:solidFill>
                <a:latin typeface="Engravers MT"/>
                <a:cs typeface="Copperplate Gothic Bold"/>
              </a:rPr>
            </a:br>
            <a:r>
              <a:rPr lang="en-US" sz="2000" dirty="0" smtClean="0">
                <a:solidFill>
                  <a:srgbClr val="004300"/>
                </a:solidFill>
                <a:latin typeface="Engravers MT"/>
                <a:cs typeface="Copperplate Gothic Bold"/>
              </a:rPr>
              <a:t>Language</a:t>
            </a:r>
            <a:r>
              <a:rPr lang="en-US" sz="2000" dirty="0" smtClean="0">
                <a:solidFill>
                  <a:srgbClr val="007400"/>
                </a:solidFill>
                <a:latin typeface="Engravers MT"/>
                <a:cs typeface="Copperplate Gothic Bold"/>
              </a:rPr>
              <a:t/>
            </a:r>
            <a:br>
              <a:rPr lang="en-US" sz="2000" dirty="0" smtClean="0">
                <a:solidFill>
                  <a:srgbClr val="007400"/>
                </a:solidFill>
                <a:latin typeface="Engravers MT"/>
                <a:cs typeface="Copperplate Gothic Bold"/>
              </a:rPr>
            </a:br>
            <a:r>
              <a:rPr lang="en-US" sz="2000" dirty="0" smtClean="0">
                <a:solidFill>
                  <a:srgbClr val="007400"/>
                </a:solidFill>
                <a:latin typeface="Engravers MT"/>
                <a:cs typeface="Copperplate Gothic Bold"/>
              </a:rPr>
              <a:t/>
            </a:r>
            <a:br>
              <a:rPr lang="en-US" sz="2000" dirty="0" smtClean="0">
                <a:solidFill>
                  <a:srgbClr val="007400"/>
                </a:solidFill>
                <a:latin typeface="Engravers MT"/>
                <a:cs typeface="Copperplate Gothic Bold"/>
              </a:rPr>
            </a:br>
            <a:r>
              <a:rPr lang="en-US" sz="1100" i="1" dirty="0" smtClean="0">
                <a:solidFill>
                  <a:srgbClr val="007400"/>
                </a:solidFill>
                <a:latin typeface="Engravers MT"/>
                <a:cs typeface="Copperplate Gothic Bold"/>
              </a:rPr>
              <a:t>Invigorating</a:t>
            </a:r>
            <a:endParaRPr lang="en-US" sz="1200" dirty="0">
              <a:solidFill>
                <a:srgbClr val="007400"/>
              </a:solidFill>
              <a:latin typeface="Engravers MT"/>
              <a:cs typeface="Copperplate Gothic Bold"/>
            </a:endParaRPr>
          </a:p>
        </p:txBody>
      </p:sp>
      <p:sp>
        <p:nvSpPr>
          <p:cNvPr id="8" name="Heart 7"/>
          <p:cNvSpPr/>
          <p:nvPr/>
        </p:nvSpPr>
        <p:spPr>
          <a:xfrm rot="21344935">
            <a:off x="6560039" y="4440947"/>
            <a:ext cx="1529081" cy="1443516"/>
          </a:xfrm>
          <a:prstGeom prst="heart">
            <a:avLst/>
          </a:prstGeom>
          <a:solidFill>
            <a:srgbClr val="FF898F">
              <a:alpha val="70000"/>
            </a:srgbClr>
          </a:solidFill>
          <a:ln>
            <a:solidFill>
              <a:schemeClr val="tx1">
                <a:alpha val="40000"/>
              </a:schemeClr>
            </a:solidFill>
          </a:ln>
          <a:effectLst>
            <a:glow rad="635000">
              <a:srgbClr val="FF6600">
                <a:alpha val="31000"/>
              </a:srgbClr>
            </a:glow>
            <a:softEdge rad="647700"/>
          </a:effectLst>
          <a:scene3d>
            <a:camera prst="orthographicFront"/>
            <a:lightRig rig="threePt" dir="t"/>
          </a:scene3d>
          <a:sp3d>
            <a:bevelT w="114300" prst="hardEdge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anchor="ctr" anchorCtr="0">
            <a:noAutofit/>
            <a:sp3d extrusionH="12700" contourW="12700" prstMaterial="translucentPowder">
              <a:extrusionClr>
                <a:srgbClr val="FF898F"/>
              </a:extrusionClr>
              <a:contourClr>
                <a:schemeClr val="tx1"/>
              </a:contourClr>
            </a:sp3d>
          </a:bodyPr>
          <a:lstStyle/>
          <a:p>
            <a:pPr algn="ctr"/>
            <a:r>
              <a:rPr lang="en-US" sz="2400" dirty="0" smtClean="0">
                <a:effectLst>
                  <a:glow rad="609600">
                    <a:srgbClr val="FF616A">
                      <a:alpha val="30000"/>
                    </a:srgbClr>
                  </a:glow>
                </a:effectLst>
                <a:latin typeface="Copperplate Gothic Bold"/>
                <a:cs typeface="Copperplate Gothic Bold"/>
              </a:rPr>
              <a:t>O    T </a:t>
            </a:r>
            <a:br>
              <a:rPr lang="en-US" sz="2400" dirty="0" smtClean="0">
                <a:effectLst>
                  <a:glow rad="609600">
                    <a:srgbClr val="FF616A">
                      <a:alpha val="30000"/>
                    </a:srgbClr>
                  </a:glow>
                </a:effectLst>
                <a:latin typeface="Copperplate Gothic Bold"/>
                <a:cs typeface="Copperplate Gothic Bold"/>
              </a:rPr>
            </a:br>
            <a:r>
              <a:rPr lang="en-US" sz="2400" dirty="0" smtClean="0">
                <a:effectLst>
                  <a:glow rad="609600">
                    <a:srgbClr val="FF616A">
                      <a:alpha val="30000"/>
                    </a:srgbClr>
                  </a:glow>
                </a:effectLst>
                <a:latin typeface="Copperplate Gothic Bold"/>
                <a:cs typeface="Copperplate Gothic Bold"/>
              </a:rPr>
              <a:t>P</a:t>
            </a:r>
            <a:endParaRPr lang="en-US" sz="2400" dirty="0">
              <a:effectLst>
                <a:glow rad="609600">
                  <a:srgbClr val="FF616A">
                    <a:alpha val="30000"/>
                  </a:srgbClr>
                </a:glow>
              </a:effectLst>
              <a:latin typeface="Copperplate Gothic Bold"/>
              <a:cs typeface="Copperplate Gothic Bold"/>
            </a:endParaRPr>
          </a:p>
        </p:txBody>
      </p:sp>
      <p:sp>
        <p:nvSpPr>
          <p:cNvPr id="2" name="Down Arrow 1"/>
          <p:cNvSpPr/>
          <p:nvPr/>
        </p:nvSpPr>
        <p:spPr>
          <a:xfrm rot="1745920">
            <a:off x="7542691" y="1280921"/>
            <a:ext cx="889457" cy="978408"/>
          </a:xfrm>
          <a:prstGeom prst="downArrow">
            <a:avLst>
              <a:gd name="adj1" fmla="val 36402"/>
              <a:gd name="adj2" fmla="val 45468"/>
            </a:avLst>
          </a:prstGeom>
          <a:ln w="5715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4970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Behaviours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16542564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7528786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Rounded Rectangle 97"/>
          <p:cNvSpPr/>
          <p:nvPr/>
        </p:nvSpPr>
        <p:spPr>
          <a:xfrm>
            <a:off x="955761" y="4782965"/>
            <a:ext cx="1231864" cy="1304923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Chord 73"/>
          <p:cNvSpPr/>
          <p:nvPr/>
        </p:nvSpPr>
        <p:spPr>
          <a:xfrm>
            <a:off x="890351" y="1070002"/>
            <a:ext cx="7168905" cy="1641040"/>
          </a:xfrm>
          <a:prstGeom prst="chord">
            <a:avLst>
              <a:gd name="adj1" fmla="val 10841242"/>
              <a:gd name="adj2" fmla="val 2153307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ounded Rectangle 67"/>
          <p:cNvSpPr/>
          <p:nvPr/>
        </p:nvSpPr>
        <p:spPr>
          <a:xfrm>
            <a:off x="5434784" y="4797927"/>
            <a:ext cx="3001100" cy="122169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Arrow Connector 43"/>
          <p:cNvCxnSpPr>
            <a:stCxn id="53" idx="2"/>
            <a:endCxn id="98" idx="0"/>
          </p:cNvCxnSpPr>
          <p:nvPr/>
        </p:nvCxnSpPr>
        <p:spPr>
          <a:xfrm flipH="1">
            <a:off x="1571693" y="4084994"/>
            <a:ext cx="872261" cy="697971"/>
          </a:xfrm>
          <a:prstGeom prst="straightConnector1">
            <a:avLst/>
          </a:prstGeom>
          <a:ln w="254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Explosion 1 44"/>
          <p:cNvSpPr/>
          <p:nvPr/>
        </p:nvSpPr>
        <p:spPr>
          <a:xfrm>
            <a:off x="1076711" y="5132934"/>
            <a:ext cx="560392" cy="454546"/>
          </a:xfrm>
          <a:prstGeom prst="irregularSeal1">
            <a:avLst/>
          </a:prstGeom>
          <a:solidFill>
            <a:srgbClr val="FFFF00"/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1229111" y="5439474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000000"/>
                </a:solidFill>
              </a:rPr>
              <a:t>*</a:t>
            </a:r>
            <a:endParaRPr lang="en-US" b="1" dirty="0">
              <a:solidFill>
                <a:srgbClr val="000000"/>
              </a:solidFill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1229112" y="5091819"/>
            <a:ext cx="228602" cy="349093"/>
          </a:xfrm>
          <a:prstGeom prst="rect">
            <a:avLst/>
          </a:prstGeom>
          <a:pattFill prst="ltHorz">
            <a:fgClr>
              <a:schemeClr val="tx1">
                <a:lumMod val="65000"/>
                <a:lumOff val="3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1276918" y="5348893"/>
            <a:ext cx="180795" cy="90582"/>
          </a:xfrm>
          <a:prstGeom prst="rect">
            <a:avLst/>
          </a:prstGeom>
          <a:pattFill prst="ltHorz">
            <a:fgClr>
              <a:schemeClr val="tx1">
                <a:lumMod val="65000"/>
                <a:lumOff val="35000"/>
              </a:schemeClr>
            </a:fgClr>
            <a:bgClr>
              <a:srgbClr val="FF0000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1295966" y="5091819"/>
            <a:ext cx="180795" cy="360345"/>
          </a:xfrm>
          <a:prstGeom prst="rect">
            <a:avLst/>
          </a:prstGeom>
          <a:pattFill prst="ltHorz">
            <a:fgClr>
              <a:schemeClr val="tx1">
                <a:lumMod val="65000"/>
                <a:lumOff val="3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1909993" y="3746440"/>
            <a:ext cx="1067921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000000"/>
                </a:solidFill>
              </a:rPr>
              <a:t>Supervisor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3823659" y="1278995"/>
            <a:ext cx="1364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000000"/>
                </a:solidFill>
              </a:rPr>
              <a:t>Application</a:t>
            </a:r>
            <a:endParaRPr lang="en-US" sz="2000" dirty="0">
              <a:solidFill>
                <a:srgbClr val="000000"/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5434784" y="3915717"/>
            <a:ext cx="1067921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000000"/>
                </a:solidFill>
              </a:rPr>
              <a:t>Supervisor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3936851" y="2541765"/>
            <a:ext cx="1067921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000000"/>
                </a:solidFill>
              </a:rPr>
              <a:t>Supervisor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5521314" y="4801898"/>
            <a:ext cx="10582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>
                <a:solidFill>
                  <a:srgbClr val="000000"/>
                </a:solidFill>
              </a:rPr>
              <a:t>GenServer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6686388" y="4806418"/>
            <a:ext cx="10582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>
                <a:solidFill>
                  <a:srgbClr val="000000"/>
                </a:solidFill>
              </a:rPr>
              <a:t>GenServer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5628186" y="5570295"/>
            <a:ext cx="10582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>
                <a:solidFill>
                  <a:srgbClr val="000000"/>
                </a:solidFill>
              </a:rPr>
              <a:t>GenServer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6686388" y="5570295"/>
            <a:ext cx="10582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>
                <a:solidFill>
                  <a:srgbClr val="000000"/>
                </a:solidFill>
              </a:rPr>
              <a:t>GenServer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7215489" y="5231741"/>
            <a:ext cx="10582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>
                <a:solidFill>
                  <a:srgbClr val="000000"/>
                </a:solidFill>
              </a:rPr>
              <a:t>GenServer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5973604" y="5231741"/>
            <a:ext cx="10582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>
                <a:solidFill>
                  <a:srgbClr val="000000"/>
                </a:solidFill>
              </a:rPr>
              <a:t>GenServer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71" name="Rounded Rectangle 70"/>
          <p:cNvSpPr/>
          <p:nvPr/>
        </p:nvSpPr>
        <p:spPr>
          <a:xfrm>
            <a:off x="3447708" y="3722925"/>
            <a:ext cx="1311683" cy="81717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TextBox 71"/>
          <p:cNvSpPr txBox="1"/>
          <p:nvPr/>
        </p:nvSpPr>
        <p:spPr>
          <a:xfrm>
            <a:off x="3609073" y="3915717"/>
            <a:ext cx="10582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>
                <a:solidFill>
                  <a:srgbClr val="000000"/>
                </a:solidFill>
              </a:rPr>
              <a:t>GenServer</a:t>
            </a:r>
            <a:endParaRPr lang="en-US" sz="1600" dirty="0">
              <a:solidFill>
                <a:srgbClr val="000000"/>
              </a:solidFill>
            </a:endParaRPr>
          </a:p>
        </p:txBody>
      </p:sp>
      <p:cxnSp>
        <p:nvCxnSpPr>
          <p:cNvPr id="75" name="Straight Arrow Connector 74"/>
          <p:cNvCxnSpPr>
            <a:stCxn id="74" idx="2"/>
            <a:endCxn id="59" idx="0"/>
          </p:cNvCxnSpPr>
          <p:nvPr/>
        </p:nvCxnSpPr>
        <p:spPr>
          <a:xfrm>
            <a:off x="4470812" y="1834281"/>
            <a:ext cx="0" cy="707484"/>
          </a:xfrm>
          <a:prstGeom prst="straightConnector1">
            <a:avLst/>
          </a:prstGeom>
          <a:ln w="254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>
            <a:stCxn id="59" idx="2"/>
            <a:endCxn id="58" idx="0"/>
          </p:cNvCxnSpPr>
          <p:nvPr/>
        </p:nvCxnSpPr>
        <p:spPr>
          <a:xfrm>
            <a:off x="4470812" y="2880319"/>
            <a:ext cx="1497933" cy="1035398"/>
          </a:xfrm>
          <a:prstGeom prst="straightConnector1">
            <a:avLst/>
          </a:prstGeom>
          <a:ln w="254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>
            <a:stCxn id="59" idx="2"/>
            <a:endCxn id="71" idx="0"/>
          </p:cNvCxnSpPr>
          <p:nvPr/>
        </p:nvCxnSpPr>
        <p:spPr>
          <a:xfrm flipH="1">
            <a:off x="4103550" y="2880319"/>
            <a:ext cx="367262" cy="842606"/>
          </a:xfrm>
          <a:prstGeom prst="straightConnector1">
            <a:avLst/>
          </a:prstGeom>
          <a:ln w="254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>
            <a:stCxn id="59" idx="2"/>
            <a:endCxn id="53" idx="0"/>
          </p:cNvCxnSpPr>
          <p:nvPr/>
        </p:nvCxnSpPr>
        <p:spPr>
          <a:xfrm flipH="1">
            <a:off x="2443954" y="2880319"/>
            <a:ext cx="2026858" cy="866121"/>
          </a:xfrm>
          <a:prstGeom prst="straightConnector1">
            <a:avLst/>
          </a:prstGeom>
          <a:ln w="254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>
            <a:stCxn id="58" idx="2"/>
            <a:endCxn id="68" idx="0"/>
          </p:cNvCxnSpPr>
          <p:nvPr/>
        </p:nvCxnSpPr>
        <p:spPr>
          <a:xfrm>
            <a:off x="5968745" y="4254271"/>
            <a:ext cx="966589" cy="543656"/>
          </a:xfrm>
          <a:prstGeom prst="straightConnector1">
            <a:avLst/>
          </a:prstGeom>
          <a:ln w="254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/>
          <p:cNvSpPr txBox="1"/>
          <p:nvPr/>
        </p:nvSpPr>
        <p:spPr>
          <a:xfrm>
            <a:off x="1006505" y="5639529"/>
            <a:ext cx="10582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>
                <a:solidFill>
                  <a:srgbClr val="000000"/>
                </a:solidFill>
              </a:rPr>
              <a:t>GenServer</a:t>
            </a:r>
            <a:endParaRPr lang="en-US" sz="16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82165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8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3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8" presetClass="emph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0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5" grpId="1" animBg="1"/>
      <p:bldP spid="46" grpId="0"/>
      <p:bldP spid="46" grpId="1"/>
      <p:bldP spid="46" grpId="2"/>
      <p:bldP spid="46" grpId="3"/>
      <p:bldP spid="48" grpId="0" animBg="1"/>
      <p:bldP spid="50" grpId="0" animBg="1"/>
      <p:bldP spid="50" grpId="1" animBg="1"/>
      <p:bldP spid="51" grpId="0" animBg="1"/>
    </p:bld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417638"/>
            <a:ext cx="8391995" cy="470852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 err="1">
                <a:latin typeface="Inconsolata"/>
                <a:cs typeface="Inconsolata"/>
              </a:rPr>
              <a:t>iex</a:t>
            </a:r>
            <a:r>
              <a:rPr lang="en-US" sz="2400" dirty="0" smtClean="0">
                <a:latin typeface="Inconsolata"/>
                <a:cs typeface="Inconsolata"/>
              </a:rPr>
              <a:t>&gt;</a:t>
            </a:r>
            <a:endParaRPr lang="en-US" sz="2400" i="1" dirty="0">
              <a:solidFill>
                <a:schemeClr val="tx2"/>
              </a:solidFill>
              <a:latin typeface="Inconsolata"/>
              <a:cs typeface="Inconsolata"/>
            </a:endParaRPr>
          </a:p>
        </p:txBody>
      </p:sp>
    </p:spTree>
    <p:extLst>
      <p:ext uri="{BB962C8B-B14F-4D97-AF65-F5344CB8AC3E}">
        <p14:creationId xmlns:p14="http://schemas.microsoft.com/office/powerpoint/2010/main" val="25491959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417638"/>
            <a:ext cx="8391995" cy="470852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 err="1">
                <a:latin typeface="Inconsolata"/>
                <a:cs typeface="Inconsolata"/>
              </a:rPr>
              <a:t>iex</a:t>
            </a:r>
            <a:r>
              <a:rPr lang="en-US" sz="2400" dirty="0">
                <a:latin typeface="Inconsolata"/>
                <a:cs typeface="Inconsolata"/>
              </a:rPr>
              <a:t>&gt; {:ok, agent} = </a:t>
            </a:r>
            <a:r>
              <a:rPr lang="en-US" sz="2400" dirty="0" err="1">
                <a:latin typeface="Inconsolata"/>
                <a:cs typeface="Inconsolata"/>
              </a:rPr>
              <a:t>Agent.start_link</a:t>
            </a:r>
            <a:r>
              <a:rPr lang="en-US" sz="2400" dirty="0">
                <a:latin typeface="Inconsolata"/>
                <a:cs typeface="Inconsolata"/>
              </a:rPr>
              <a:t> </a:t>
            </a:r>
            <a:r>
              <a:rPr lang="en-US" sz="2400" dirty="0" err="1">
                <a:latin typeface="Inconsolata"/>
                <a:cs typeface="Inconsolata"/>
              </a:rPr>
              <a:t>fn</a:t>
            </a:r>
            <a:r>
              <a:rPr lang="en-US" sz="2400" dirty="0">
                <a:latin typeface="Inconsolata"/>
                <a:cs typeface="Inconsolata"/>
              </a:rPr>
              <a:t> -&gt; [] </a:t>
            </a:r>
            <a:r>
              <a:rPr lang="en-US" sz="2400" dirty="0" smtClean="0">
                <a:latin typeface="Inconsolata"/>
                <a:cs typeface="Inconsolata"/>
              </a:rPr>
              <a:t>end</a:t>
            </a:r>
            <a:endParaRPr lang="en-US" sz="2400" i="1" dirty="0">
              <a:solidFill>
                <a:schemeClr val="tx2"/>
              </a:solidFill>
              <a:latin typeface="Inconsolata"/>
              <a:cs typeface="Inconsolata"/>
            </a:endParaRPr>
          </a:p>
        </p:txBody>
      </p:sp>
    </p:spTree>
    <p:extLst>
      <p:ext uri="{BB962C8B-B14F-4D97-AF65-F5344CB8AC3E}">
        <p14:creationId xmlns:p14="http://schemas.microsoft.com/office/powerpoint/2010/main" val="28467164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417638"/>
            <a:ext cx="8391995" cy="470852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 err="1">
                <a:latin typeface="Inconsolata"/>
                <a:cs typeface="Inconsolata"/>
              </a:rPr>
              <a:t>iex</a:t>
            </a:r>
            <a:r>
              <a:rPr lang="en-US" sz="2400" dirty="0">
                <a:latin typeface="Inconsolata"/>
                <a:cs typeface="Inconsolata"/>
              </a:rPr>
              <a:t>&gt; {:ok, agent} = </a:t>
            </a:r>
            <a:r>
              <a:rPr lang="en-US" sz="2400" dirty="0" err="1">
                <a:latin typeface="Inconsolata"/>
                <a:cs typeface="Inconsolata"/>
              </a:rPr>
              <a:t>Agent.start_link</a:t>
            </a:r>
            <a:r>
              <a:rPr lang="en-US" sz="2400" dirty="0">
                <a:latin typeface="Inconsolata"/>
                <a:cs typeface="Inconsolata"/>
              </a:rPr>
              <a:t> </a:t>
            </a:r>
            <a:r>
              <a:rPr lang="en-US" sz="2400" dirty="0" err="1">
                <a:latin typeface="Inconsolata"/>
                <a:cs typeface="Inconsolata"/>
              </a:rPr>
              <a:t>fn</a:t>
            </a:r>
            <a:r>
              <a:rPr lang="en-US" sz="2400" dirty="0">
                <a:latin typeface="Inconsolata"/>
                <a:cs typeface="Inconsolata"/>
              </a:rPr>
              <a:t> -&gt; [] end</a:t>
            </a:r>
          </a:p>
          <a:p>
            <a:pPr marL="0" indent="0">
              <a:buNone/>
            </a:pPr>
            <a:r>
              <a:rPr lang="en-US" sz="2400" i="1" dirty="0">
                <a:solidFill>
                  <a:srgbClr val="1F497D"/>
                </a:solidFill>
                <a:latin typeface="Inconsolata"/>
                <a:cs typeface="Inconsolata"/>
              </a:rPr>
              <a:t>{:ok, #PID&lt;0.57.0&gt;}</a:t>
            </a:r>
          </a:p>
          <a:p>
            <a:pPr marL="0" indent="0">
              <a:buNone/>
            </a:pPr>
            <a:r>
              <a:rPr lang="en-US" sz="2400" dirty="0" err="1">
                <a:latin typeface="Inconsolata"/>
                <a:cs typeface="Inconsolata"/>
              </a:rPr>
              <a:t>iex</a:t>
            </a:r>
            <a:r>
              <a:rPr lang="en-US" sz="2400" dirty="0" smtClean="0">
                <a:latin typeface="Inconsolata"/>
                <a:cs typeface="Inconsolata"/>
              </a:rPr>
              <a:t>&gt;</a:t>
            </a:r>
            <a:endParaRPr lang="en-US" sz="2400" i="1" dirty="0">
              <a:solidFill>
                <a:schemeClr val="tx2"/>
              </a:solidFill>
              <a:latin typeface="Inconsolata"/>
              <a:cs typeface="Inconsolata"/>
            </a:endParaRPr>
          </a:p>
        </p:txBody>
      </p:sp>
    </p:spTree>
    <p:extLst>
      <p:ext uri="{BB962C8B-B14F-4D97-AF65-F5344CB8AC3E}">
        <p14:creationId xmlns:p14="http://schemas.microsoft.com/office/powerpoint/2010/main" val="10645739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417638"/>
            <a:ext cx="8391995" cy="470852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 err="1">
                <a:latin typeface="Inconsolata"/>
                <a:cs typeface="Inconsolata"/>
              </a:rPr>
              <a:t>iex</a:t>
            </a:r>
            <a:r>
              <a:rPr lang="en-US" sz="2400" dirty="0">
                <a:latin typeface="Inconsolata"/>
                <a:cs typeface="Inconsolata"/>
              </a:rPr>
              <a:t>&gt; {:ok, agent} = </a:t>
            </a:r>
            <a:r>
              <a:rPr lang="en-US" sz="2400" dirty="0" err="1">
                <a:latin typeface="Inconsolata"/>
                <a:cs typeface="Inconsolata"/>
              </a:rPr>
              <a:t>Agent.start_link</a:t>
            </a:r>
            <a:r>
              <a:rPr lang="en-US" sz="2400" dirty="0">
                <a:latin typeface="Inconsolata"/>
                <a:cs typeface="Inconsolata"/>
              </a:rPr>
              <a:t> </a:t>
            </a:r>
            <a:r>
              <a:rPr lang="en-US" sz="2400" dirty="0" err="1">
                <a:latin typeface="Inconsolata"/>
                <a:cs typeface="Inconsolata"/>
              </a:rPr>
              <a:t>fn</a:t>
            </a:r>
            <a:r>
              <a:rPr lang="en-US" sz="2400" dirty="0">
                <a:latin typeface="Inconsolata"/>
                <a:cs typeface="Inconsolata"/>
              </a:rPr>
              <a:t> -&gt; [] end</a:t>
            </a:r>
          </a:p>
          <a:p>
            <a:pPr marL="0" indent="0">
              <a:buNone/>
            </a:pPr>
            <a:r>
              <a:rPr lang="en-US" sz="2400" i="1" dirty="0">
                <a:solidFill>
                  <a:srgbClr val="1F497D"/>
                </a:solidFill>
                <a:latin typeface="Inconsolata"/>
                <a:cs typeface="Inconsolata"/>
              </a:rPr>
              <a:t>{:ok, #PID&lt;0.57.0&gt;}</a:t>
            </a:r>
          </a:p>
          <a:p>
            <a:pPr marL="0" indent="0">
              <a:buNone/>
            </a:pPr>
            <a:r>
              <a:rPr lang="en-US" sz="2400" dirty="0" err="1">
                <a:latin typeface="Inconsolata"/>
                <a:cs typeface="Inconsolata"/>
              </a:rPr>
              <a:t>iex</a:t>
            </a:r>
            <a:r>
              <a:rPr lang="en-US" sz="2400" dirty="0">
                <a:latin typeface="Inconsolata"/>
                <a:cs typeface="Inconsolata"/>
              </a:rPr>
              <a:t>&gt; </a:t>
            </a:r>
            <a:r>
              <a:rPr lang="en-US" sz="2400" dirty="0" err="1">
                <a:latin typeface="Inconsolata"/>
                <a:cs typeface="Inconsolata"/>
              </a:rPr>
              <a:t>Agent.update</a:t>
            </a:r>
            <a:r>
              <a:rPr lang="en-US" sz="2400" dirty="0">
                <a:latin typeface="Inconsolata"/>
                <a:cs typeface="Inconsolata"/>
              </a:rPr>
              <a:t>(agent, </a:t>
            </a:r>
            <a:r>
              <a:rPr lang="en-US" sz="2400" dirty="0" err="1">
                <a:latin typeface="Inconsolata"/>
                <a:cs typeface="Inconsolata"/>
              </a:rPr>
              <a:t>fn</a:t>
            </a:r>
            <a:r>
              <a:rPr lang="en-US" sz="2400" dirty="0">
                <a:latin typeface="Inconsolata"/>
                <a:cs typeface="Inconsolata"/>
              </a:rPr>
              <a:t> </a:t>
            </a:r>
            <a:r>
              <a:rPr lang="en-US" sz="2400" dirty="0" smtClean="0">
                <a:latin typeface="Inconsolata"/>
                <a:cs typeface="Inconsolata"/>
              </a:rPr>
              <a:t>list-&gt;[</a:t>
            </a:r>
            <a:r>
              <a:rPr lang="en-US" sz="2400" dirty="0">
                <a:latin typeface="Inconsolata"/>
                <a:cs typeface="Inconsolata"/>
              </a:rPr>
              <a:t>"</a:t>
            </a:r>
            <a:r>
              <a:rPr lang="en-US" sz="2400" dirty="0" err="1">
                <a:latin typeface="Inconsolata"/>
                <a:cs typeface="Inconsolata"/>
              </a:rPr>
              <a:t>eggs"|list</a:t>
            </a:r>
            <a:r>
              <a:rPr lang="en-US" sz="2400" dirty="0">
                <a:latin typeface="Inconsolata"/>
                <a:cs typeface="Inconsolata"/>
              </a:rPr>
              <a:t>] end</a:t>
            </a:r>
            <a:r>
              <a:rPr lang="en-US" sz="2400" dirty="0" smtClean="0">
                <a:latin typeface="Inconsolata"/>
                <a:cs typeface="Inconsolata"/>
              </a:rPr>
              <a:t>)</a:t>
            </a:r>
            <a:endParaRPr lang="en-US" sz="2400" i="1" dirty="0">
              <a:solidFill>
                <a:schemeClr val="tx2"/>
              </a:solidFill>
              <a:latin typeface="Inconsolata"/>
              <a:cs typeface="Inconsolata"/>
            </a:endParaRPr>
          </a:p>
        </p:txBody>
      </p:sp>
    </p:spTree>
    <p:extLst>
      <p:ext uri="{BB962C8B-B14F-4D97-AF65-F5344CB8AC3E}">
        <p14:creationId xmlns:p14="http://schemas.microsoft.com/office/powerpoint/2010/main" val="42049394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417638"/>
            <a:ext cx="8391995" cy="470852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 err="1">
                <a:latin typeface="Inconsolata"/>
                <a:cs typeface="Inconsolata"/>
              </a:rPr>
              <a:t>iex</a:t>
            </a:r>
            <a:r>
              <a:rPr lang="en-US" sz="2400" dirty="0">
                <a:latin typeface="Inconsolata"/>
                <a:cs typeface="Inconsolata"/>
              </a:rPr>
              <a:t>&gt; {:ok, agent} = </a:t>
            </a:r>
            <a:r>
              <a:rPr lang="en-US" sz="2400" dirty="0" err="1">
                <a:latin typeface="Inconsolata"/>
                <a:cs typeface="Inconsolata"/>
              </a:rPr>
              <a:t>Agent.start_link</a:t>
            </a:r>
            <a:r>
              <a:rPr lang="en-US" sz="2400" dirty="0">
                <a:latin typeface="Inconsolata"/>
                <a:cs typeface="Inconsolata"/>
              </a:rPr>
              <a:t> </a:t>
            </a:r>
            <a:r>
              <a:rPr lang="en-US" sz="2400" dirty="0" err="1">
                <a:latin typeface="Inconsolata"/>
                <a:cs typeface="Inconsolata"/>
              </a:rPr>
              <a:t>fn</a:t>
            </a:r>
            <a:r>
              <a:rPr lang="en-US" sz="2400" dirty="0">
                <a:latin typeface="Inconsolata"/>
                <a:cs typeface="Inconsolata"/>
              </a:rPr>
              <a:t> -&gt; [] end</a:t>
            </a:r>
          </a:p>
          <a:p>
            <a:pPr marL="0" indent="0">
              <a:buNone/>
            </a:pPr>
            <a:r>
              <a:rPr lang="en-US" sz="2400" i="1" dirty="0">
                <a:solidFill>
                  <a:srgbClr val="1F497D"/>
                </a:solidFill>
                <a:latin typeface="Inconsolata"/>
                <a:cs typeface="Inconsolata"/>
              </a:rPr>
              <a:t>{:ok, #PID&lt;0.57.0&gt;}</a:t>
            </a:r>
          </a:p>
          <a:p>
            <a:pPr marL="0" indent="0">
              <a:buNone/>
            </a:pPr>
            <a:r>
              <a:rPr lang="en-US" sz="2400" dirty="0" err="1">
                <a:latin typeface="Inconsolata"/>
                <a:cs typeface="Inconsolata"/>
              </a:rPr>
              <a:t>iex</a:t>
            </a:r>
            <a:r>
              <a:rPr lang="en-US" sz="2400" dirty="0">
                <a:latin typeface="Inconsolata"/>
                <a:cs typeface="Inconsolata"/>
              </a:rPr>
              <a:t>&gt; </a:t>
            </a:r>
            <a:r>
              <a:rPr lang="en-US" sz="2400" dirty="0" err="1">
                <a:latin typeface="Inconsolata"/>
                <a:cs typeface="Inconsolata"/>
              </a:rPr>
              <a:t>Agent.update</a:t>
            </a:r>
            <a:r>
              <a:rPr lang="en-US" sz="2400" dirty="0">
                <a:latin typeface="Inconsolata"/>
                <a:cs typeface="Inconsolata"/>
              </a:rPr>
              <a:t>(agent, </a:t>
            </a:r>
            <a:r>
              <a:rPr lang="en-US" sz="2400" dirty="0" err="1">
                <a:latin typeface="Inconsolata"/>
                <a:cs typeface="Inconsolata"/>
              </a:rPr>
              <a:t>fn</a:t>
            </a:r>
            <a:r>
              <a:rPr lang="en-US" sz="2400" dirty="0">
                <a:latin typeface="Inconsolata"/>
                <a:cs typeface="Inconsolata"/>
              </a:rPr>
              <a:t> </a:t>
            </a:r>
            <a:r>
              <a:rPr lang="en-US" sz="2400" dirty="0" smtClean="0">
                <a:latin typeface="Inconsolata"/>
                <a:cs typeface="Inconsolata"/>
              </a:rPr>
              <a:t>list-&gt;[</a:t>
            </a:r>
            <a:r>
              <a:rPr lang="en-US" sz="2400" dirty="0">
                <a:latin typeface="Inconsolata"/>
                <a:cs typeface="Inconsolata"/>
              </a:rPr>
              <a:t>"</a:t>
            </a:r>
            <a:r>
              <a:rPr lang="en-US" sz="2400" dirty="0" err="1">
                <a:latin typeface="Inconsolata"/>
                <a:cs typeface="Inconsolata"/>
              </a:rPr>
              <a:t>eggs"|list</a:t>
            </a:r>
            <a:r>
              <a:rPr lang="en-US" sz="2400" dirty="0">
                <a:latin typeface="Inconsolata"/>
                <a:cs typeface="Inconsolata"/>
              </a:rPr>
              <a:t>] end)</a:t>
            </a:r>
          </a:p>
          <a:p>
            <a:pPr marL="0" indent="0">
              <a:buNone/>
            </a:pPr>
            <a:r>
              <a:rPr lang="en-US" sz="2400" i="1" dirty="0">
                <a:solidFill>
                  <a:srgbClr val="1F497D"/>
                </a:solidFill>
                <a:latin typeface="Inconsolata"/>
                <a:cs typeface="Inconsolata"/>
              </a:rPr>
              <a:t>:ok</a:t>
            </a:r>
          </a:p>
          <a:p>
            <a:pPr marL="0" indent="0">
              <a:buNone/>
            </a:pPr>
            <a:r>
              <a:rPr lang="en-US" sz="2400" dirty="0" err="1">
                <a:latin typeface="Inconsolata"/>
                <a:cs typeface="Inconsolata"/>
              </a:rPr>
              <a:t>iex</a:t>
            </a:r>
            <a:r>
              <a:rPr lang="en-US" sz="2400" dirty="0" smtClean="0">
                <a:latin typeface="Inconsolata"/>
                <a:cs typeface="Inconsolata"/>
              </a:rPr>
              <a:t>&gt;</a:t>
            </a:r>
            <a:endParaRPr lang="en-US" sz="2400" i="1" dirty="0">
              <a:solidFill>
                <a:schemeClr val="tx2"/>
              </a:solidFill>
              <a:latin typeface="Inconsolata"/>
              <a:cs typeface="Inconsolata"/>
            </a:endParaRPr>
          </a:p>
        </p:txBody>
      </p:sp>
    </p:spTree>
    <p:extLst>
      <p:ext uri="{BB962C8B-B14F-4D97-AF65-F5344CB8AC3E}">
        <p14:creationId xmlns:p14="http://schemas.microsoft.com/office/powerpoint/2010/main" val="7969347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417638"/>
            <a:ext cx="8391995" cy="470852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 err="1">
                <a:latin typeface="Inconsolata"/>
                <a:cs typeface="Inconsolata"/>
              </a:rPr>
              <a:t>iex</a:t>
            </a:r>
            <a:r>
              <a:rPr lang="en-US" sz="2400" dirty="0">
                <a:latin typeface="Inconsolata"/>
                <a:cs typeface="Inconsolata"/>
              </a:rPr>
              <a:t>&gt; {:ok, agent} = </a:t>
            </a:r>
            <a:r>
              <a:rPr lang="en-US" sz="2400" dirty="0" err="1">
                <a:latin typeface="Inconsolata"/>
                <a:cs typeface="Inconsolata"/>
              </a:rPr>
              <a:t>Agent.start_link</a:t>
            </a:r>
            <a:r>
              <a:rPr lang="en-US" sz="2400" dirty="0">
                <a:latin typeface="Inconsolata"/>
                <a:cs typeface="Inconsolata"/>
              </a:rPr>
              <a:t> </a:t>
            </a:r>
            <a:r>
              <a:rPr lang="en-US" sz="2400" dirty="0" err="1">
                <a:latin typeface="Inconsolata"/>
                <a:cs typeface="Inconsolata"/>
              </a:rPr>
              <a:t>fn</a:t>
            </a:r>
            <a:r>
              <a:rPr lang="en-US" sz="2400" dirty="0">
                <a:latin typeface="Inconsolata"/>
                <a:cs typeface="Inconsolata"/>
              </a:rPr>
              <a:t> -&gt; [] end</a:t>
            </a:r>
          </a:p>
          <a:p>
            <a:pPr marL="0" indent="0">
              <a:buNone/>
            </a:pPr>
            <a:r>
              <a:rPr lang="en-US" sz="2400" i="1" dirty="0">
                <a:solidFill>
                  <a:srgbClr val="1F497D"/>
                </a:solidFill>
                <a:latin typeface="Inconsolata"/>
                <a:cs typeface="Inconsolata"/>
              </a:rPr>
              <a:t>{:ok, #PID&lt;0.57.0&gt;}</a:t>
            </a:r>
          </a:p>
          <a:p>
            <a:pPr marL="0" indent="0">
              <a:buNone/>
            </a:pPr>
            <a:r>
              <a:rPr lang="en-US" sz="2400" dirty="0" err="1">
                <a:latin typeface="Inconsolata"/>
                <a:cs typeface="Inconsolata"/>
              </a:rPr>
              <a:t>iex</a:t>
            </a:r>
            <a:r>
              <a:rPr lang="en-US" sz="2400" dirty="0">
                <a:latin typeface="Inconsolata"/>
                <a:cs typeface="Inconsolata"/>
              </a:rPr>
              <a:t>&gt; </a:t>
            </a:r>
            <a:r>
              <a:rPr lang="en-US" sz="2400" dirty="0" err="1">
                <a:latin typeface="Inconsolata"/>
                <a:cs typeface="Inconsolata"/>
              </a:rPr>
              <a:t>Agent.update</a:t>
            </a:r>
            <a:r>
              <a:rPr lang="en-US" sz="2400" dirty="0">
                <a:latin typeface="Inconsolata"/>
                <a:cs typeface="Inconsolata"/>
              </a:rPr>
              <a:t>(agent, </a:t>
            </a:r>
            <a:r>
              <a:rPr lang="en-US" sz="2400" dirty="0" err="1">
                <a:latin typeface="Inconsolata"/>
                <a:cs typeface="Inconsolata"/>
              </a:rPr>
              <a:t>fn</a:t>
            </a:r>
            <a:r>
              <a:rPr lang="en-US" sz="2400" dirty="0">
                <a:latin typeface="Inconsolata"/>
                <a:cs typeface="Inconsolata"/>
              </a:rPr>
              <a:t> </a:t>
            </a:r>
            <a:r>
              <a:rPr lang="en-US" sz="2400" dirty="0" smtClean="0">
                <a:latin typeface="Inconsolata"/>
                <a:cs typeface="Inconsolata"/>
              </a:rPr>
              <a:t>list-&gt;[</a:t>
            </a:r>
            <a:r>
              <a:rPr lang="en-US" sz="2400" dirty="0">
                <a:latin typeface="Inconsolata"/>
                <a:cs typeface="Inconsolata"/>
              </a:rPr>
              <a:t>"</a:t>
            </a:r>
            <a:r>
              <a:rPr lang="en-US" sz="2400" dirty="0" err="1">
                <a:latin typeface="Inconsolata"/>
                <a:cs typeface="Inconsolata"/>
              </a:rPr>
              <a:t>eggs"|list</a:t>
            </a:r>
            <a:r>
              <a:rPr lang="en-US" sz="2400" dirty="0">
                <a:latin typeface="Inconsolata"/>
                <a:cs typeface="Inconsolata"/>
              </a:rPr>
              <a:t>] end)</a:t>
            </a:r>
          </a:p>
          <a:p>
            <a:pPr marL="0" indent="0">
              <a:buNone/>
            </a:pPr>
            <a:r>
              <a:rPr lang="en-US" sz="2400" i="1" dirty="0">
                <a:solidFill>
                  <a:srgbClr val="1F497D"/>
                </a:solidFill>
                <a:latin typeface="Inconsolata"/>
                <a:cs typeface="Inconsolata"/>
              </a:rPr>
              <a:t>:ok</a:t>
            </a:r>
          </a:p>
          <a:p>
            <a:pPr marL="0" indent="0">
              <a:buNone/>
            </a:pPr>
            <a:r>
              <a:rPr lang="en-US" sz="2400" dirty="0" err="1">
                <a:latin typeface="Inconsolata"/>
                <a:cs typeface="Inconsolata"/>
              </a:rPr>
              <a:t>iex</a:t>
            </a:r>
            <a:r>
              <a:rPr lang="en-US" sz="2400" dirty="0">
                <a:latin typeface="Inconsolata"/>
                <a:cs typeface="Inconsolata"/>
              </a:rPr>
              <a:t>&gt; </a:t>
            </a:r>
            <a:r>
              <a:rPr lang="en-US" sz="2400" dirty="0" err="1">
                <a:latin typeface="Inconsolata"/>
                <a:cs typeface="Inconsolata"/>
              </a:rPr>
              <a:t>Agent.update</a:t>
            </a:r>
            <a:r>
              <a:rPr lang="en-US" sz="2400" dirty="0">
                <a:latin typeface="Inconsolata"/>
                <a:cs typeface="Inconsolata"/>
              </a:rPr>
              <a:t>(agent, </a:t>
            </a:r>
            <a:r>
              <a:rPr lang="en-US" sz="2400" dirty="0" err="1">
                <a:latin typeface="Inconsolata"/>
                <a:cs typeface="Inconsolata"/>
              </a:rPr>
              <a:t>fn</a:t>
            </a:r>
            <a:r>
              <a:rPr lang="en-US" sz="2400" dirty="0">
                <a:latin typeface="Inconsolata"/>
                <a:cs typeface="Inconsolata"/>
              </a:rPr>
              <a:t> </a:t>
            </a:r>
            <a:r>
              <a:rPr lang="en-US" sz="2400" dirty="0" smtClean="0">
                <a:latin typeface="Inconsolata"/>
                <a:cs typeface="Inconsolata"/>
              </a:rPr>
              <a:t>list-&gt;[</a:t>
            </a:r>
            <a:r>
              <a:rPr lang="en-US" sz="2400" dirty="0">
                <a:latin typeface="Inconsolata"/>
                <a:cs typeface="Inconsolata"/>
              </a:rPr>
              <a:t>"</a:t>
            </a:r>
            <a:r>
              <a:rPr lang="en-US" sz="2400" dirty="0" err="1">
                <a:latin typeface="Inconsolata"/>
                <a:cs typeface="Inconsolata"/>
              </a:rPr>
              <a:t>milk"|list</a:t>
            </a:r>
            <a:r>
              <a:rPr lang="en-US" sz="2400" dirty="0">
                <a:latin typeface="Inconsolata"/>
                <a:cs typeface="Inconsolata"/>
              </a:rPr>
              <a:t>] end</a:t>
            </a:r>
            <a:r>
              <a:rPr lang="en-US" sz="2400" dirty="0" smtClean="0">
                <a:latin typeface="Inconsolata"/>
                <a:cs typeface="Inconsolata"/>
              </a:rPr>
              <a:t>)</a:t>
            </a:r>
            <a:endParaRPr lang="en-US" sz="2400" i="1" dirty="0">
              <a:solidFill>
                <a:schemeClr val="tx2"/>
              </a:solidFill>
              <a:latin typeface="Inconsolata"/>
              <a:cs typeface="Inconsolata"/>
            </a:endParaRPr>
          </a:p>
        </p:txBody>
      </p:sp>
    </p:spTree>
    <p:extLst>
      <p:ext uri="{BB962C8B-B14F-4D97-AF65-F5344CB8AC3E}">
        <p14:creationId xmlns:p14="http://schemas.microsoft.com/office/powerpoint/2010/main" val="30650052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7800" y="4241800"/>
            <a:ext cx="2616200" cy="2616200"/>
          </a:xfrm>
          <a:prstGeom prst="rect">
            <a:avLst/>
          </a:prstGeom>
        </p:spPr>
      </p:pic>
      <p:sp>
        <p:nvSpPr>
          <p:cNvPr id="4" name="Rounded Rectangular Callout 3"/>
          <p:cNvSpPr/>
          <p:nvPr/>
        </p:nvSpPr>
        <p:spPr>
          <a:xfrm>
            <a:off x="838200" y="1184450"/>
            <a:ext cx="7289800" cy="2100940"/>
          </a:xfrm>
          <a:prstGeom prst="wedgeRoundRectCallout">
            <a:avLst>
              <a:gd name="adj1" fmla="val -77341"/>
              <a:gd name="adj2" fmla="val 159996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They call you</a:t>
            </a:r>
            <a:r>
              <a:rPr lang="en-US" sz="4000" dirty="0"/>
              <a:t> </a:t>
            </a:r>
            <a:r>
              <a:rPr lang="en-US" sz="4000" dirty="0" smtClean="0"/>
              <a:t>the “king</a:t>
            </a:r>
            <a:r>
              <a:rPr lang="en-US" sz="4000" dirty="0"/>
              <a:t> </a:t>
            </a:r>
            <a:r>
              <a:rPr lang="en-US" sz="4000" dirty="0" smtClean="0"/>
              <a:t>maker” </a:t>
            </a:r>
          </a:p>
          <a:p>
            <a:pPr algn="ctr"/>
            <a:r>
              <a:rPr lang="en-US" sz="4000" dirty="0" smtClean="0"/>
              <a:t>of Ruby</a:t>
            </a:r>
          </a:p>
        </p:txBody>
      </p:sp>
    </p:spTree>
    <p:extLst>
      <p:ext uri="{BB962C8B-B14F-4D97-AF65-F5344CB8AC3E}">
        <p14:creationId xmlns:p14="http://schemas.microsoft.com/office/powerpoint/2010/main" val="22397012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417638"/>
            <a:ext cx="8391995" cy="470852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 err="1">
                <a:latin typeface="Inconsolata"/>
                <a:cs typeface="Inconsolata"/>
              </a:rPr>
              <a:t>iex</a:t>
            </a:r>
            <a:r>
              <a:rPr lang="en-US" sz="2400" dirty="0">
                <a:latin typeface="Inconsolata"/>
                <a:cs typeface="Inconsolata"/>
              </a:rPr>
              <a:t>&gt; {:ok, agent} = </a:t>
            </a:r>
            <a:r>
              <a:rPr lang="en-US" sz="2400" dirty="0" err="1">
                <a:latin typeface="Inconsolata"/>
                <a:cs typeface="Inconsolata"/>
              </a:rPr>
              <a:t>Agent.start_link</a:t>
            </a:r>
            <a:r>
              <a:rPr lang="en-US" sz="2400" dirty="0">
                <a:latin typeface="Inconsolata"/>
                <a:cs typeface="Inconsolata"/>
              </a:rPr>
              <a:t> </a:t>
            </a:r>
            <a:r>
              <a:rPr lang="en-US" sz="2400" dirty="0" err="1">
                <a:latin typeface="Inconsolata"/>
                <a:cs typeface="Inconsolata"/>
              </a:rPr>
              <a:t>fn</a:t>
            </a:r>
            <a:r>
              <a:rPr lang="en-US" sz="2400" dirty="0">
                <a:latin typeface="Inconsolata"/>
                <a:cs typeface="Inconsolata"/>
              </a:rPr>
              <a:t> -&gt; [] end</a:t>
            </a:r>
          </a:p>
          <a:p>
            <a:pPr marL="0" indent="0">
              <a:buNone/>
            </a:pPr>
            <a:r>
              <a:rPr lang="en-US" sz="2400" i="1" dirty="0">
                <a:solidFill>
                  <a:srgbClr val="1F497D"/>
                </a:solidFill>
                <a:latin typeface="Inconsolata"/>
                <a:cs typeface="Inconsolata"/>
              </a:rPr>
              <a:t>{:ok, #PID&lt;0.57.0&gt;}</a:t>
            </a:r>
          </a:p>
          <a:p>
            <a:pPr marL="0" indent="0">
              <a:buNone/>
            </a:pPr>
            <a:r>
              <a:rPr lang="en-US" sz="2400" dirty="0" err="1">
                <a:latin typeface="Inconsolata"/>
                <a:cs typeface="Inconsolata"/>
              </a:rPr>
              <a:t>iex</a:t>
            </a:r>
            <a:r>
              <a:rPr lang="en-US" sz="2400" dirty="0">
                <a:latin typeface="Inconsolata"/>
                <a:cs typeface="Inconsolata"/>
              </a:rPr>
              <a:t>&gt; </a:t>
            </a:r>
            <a:r>
              <a:rPr lang="en-US" sz="2400" dirty="0" err="1">
                <a:latin typeface="Inconsolata"/>
                <a:cs typeface="Inconsolata"/>
              </a:rPr>
              <a:t>Agent.update</a:t>
            </a:r>
            <a:r>
              <a:rPr lang="en-US" sz="2400" dirty="0">
                <a:latin typeface="Inconsolata"/>
                <a:cs typeface="Inconsolata"/>
              </a:rPr>
              <a:t>(agent, </a:t>
            </a:r>
            <a:r>
              <a:rPr lang="en-US" sz="2400" dirty="0" err="1">
                <a:latin typeface="Inconsolata"/>
                <a:cs typeface="Inconsolata"/>
              </a:rPr>
              <a:t>fn</a:t>
            </a:r>
            <a:r>
              <a:rPr lang="en-US" sz="2400" dirty="0">
                <a:latin typeface="Inconsolata"/>
                <a:cs typeface="Inconsolata"/>
              </a:rPr>
              <a:t> </a:t>
            </a:r>
            <a:r>
              <a:rPr lang="en-US" sz="2400" dirty="0" smtClean="0">
                <a:latin typeface="Inconsolata"/>
                <a:cs typeface="Inconsolata"/>
              </a:rPr>
              <a:t>list-&gt;[</a:t>
            </a:r>
            <a:r>
              <a:rPr lang="en-US" sz="2400" dirty="0">
                <a:latin typeface="Inconsolata"/>
                <a:cs typeface="Inconsolata"/>
              </a:rPr>
              <a:t>"</a:t>
            </a:r>
            <a:r>
              <a:rPr lang="en-US" sz="2400" dirty="0" err="1">
                <a:latin typeface="Inconsolata"/>
                <a:cs typeface="Inconsolata"/>
              </a:rPr>
              <a:t>eggs"|list</a:t>
            </a:r>
            <a:r>
              <a:rPr lang="en-US" sz="2400" dirty="0">
                <a:latin typeface="Inconsolata"/>
                <a:cs typeface="Inconsolata"/>
              </a:rPr>
              <a:t>] end)</a:t>
            </a:r>
          </a:p>
          <a:p>
            <a:pPr marL="0" indent="0">
              <a:buNone/>
            </a:pPr>
            <a:r>
              <a:rPr lang="en-US" sz="2400" i="1" dirty="0">
                <a:solidFill>
                  <a:srgbClr val="1F497D"/>
                </a:solidFill>
                <a:latin typeface="Inconsolata"/>
                <a:cs typeface="Inconsolata"/>
              </a:rPr>
              <a:t>:ok</a:t>
            </a:r>
          </a:p>
          <a:p>
            <a:pPr marL="0" indent="0">
              <a:buNone/>
            </a:pPr>
            <a:r>
              <a:rPr lang="en-US" sz="2400" dirty="0" err="1">
                <a:latin typeface="Inconsolata"/>
                <a:cs typeface="Inconsolata"/>
              </a:rPr>
              <a:t>iex</a:t>
            </a:r>
            <a:r>
              <a:rPr lang="en-US" sz="2400" dirty="0">
                <a:latin typeface="Inconsolata"/>
                <a:cs typeface="Inconsolata"/>
              </a:rPr>
              <a:t>&gt; </a:t>
            </a:r>
            <a:r>
              <a:rPr lang="en-US" sz="2400" dirty="0" err="1">
                <a:latin typeface="Inconsolata"/>
                <a:cs typeface="Inconsolata"/>
              </a:rPr>
              <a:t>Agent.update</a:t>
            </a:r>
            <a:r>
              <a:rPr lang="en-US" sz="2400" dirty="0">
                <a:latin typeface="Inconsolata"/>
                <a:cs typeface="Inconsolata"/>
              </a:rPr>
              <a:t>(agent, </a:t>
            </a:r>
            <a:r>
              <a:rPr lang="en-US" sz="2400" dirty="0" err="1">
                <a:latin typeface="Inconsolata"/>
                <a:cs typeface="Inconsolata"/>
              </a:rPr>
              <a:t>fn</a:t>
            </a:r>
            <a:r>
              <a:rPr lang="en-US" sz="2400" dirty="0">
                <a:latin typeface="Inconsolata"/>
                <a:cs typeface="Inconsolata"/>
              </a:rPr>
              <a:t> </a:t>
            </a:r>
            <a:r>
              <a:rPr lang="en-US" sz="2400" dirty="0" smtClean="0">
                <a:latin typeface="Inconsolata"/>
                <a:cs typeface="Inconsolata"/>
              </a:rPr>
              <a:t>list-&gt;[</a:t>
            </a:r>
            <a:r>
              <a:rPr lang="en-US" sz="2400" dirty="0">
                <a:latin typeface="Inconsolata"/>
                <a:cs typeface="Inconsolata"/>
              </a:rPr>
              <a:t>"</a:t>
            </a:r>
            <a:r>
              <a:rPr lang="en-US" sz="2400" dirty="0" err="1">
                <a:latin typeface="Inconsolata"/>
                <a:cs typeface="Inconsolata"/>
              </a:rPr>
              <a:t>milk"|list</a:t>
            </a:r>
            <a:r>
              <a:rPr lang="en-US" sz="2400" dirty="0">
                <a:latin typeface="Inconsolata"/>
                <a:cs typeface="Inconsolata"/>
              </a:rPr>
              <a:t>] end)</a:t>
            </a:r>
          </a:p>
          <a:p>
            <a:pPr marL="0" indent="0">
              <a:buNone/>
            </a:pPr>
            <a:r>
              <a:rPr lang="en-US" sz="2400" i="1" dirty="0">
                <a:solidFill>
                  <a:srgbClr val="1F497D"/>
                </a:solidFill>
                <a:latin typeface="Inconsolata"/>
                <a:cs typeface="Inconsolata"/>
              </a:rPr>
              <a:t>:ok</a:t>
            </a:r>
          </a:p>
          <a:p>
            <a:pPr marL="0" indent="0">
              <a:buNone/>
            </a:pPr>
            <a:r>
              <a:rPr lang="en-US" sz="2400" dirty="0" err="1">
                <a:latin typeface="Inconsolata"/>
                <a:cs typeface="Inconsolata"/>
              </a:rPr>
              <a:t>iex</a:t>
            </a:r>
            <a:r>
              <a:rPr lang="en-US" sz="2400" dirty="0" smtClean="0">
                <a:latin typeface="Inconsolata"/>
                <a:cs typeface="Inconsolata"/>
              </a:rPr>
              <a:t>&gt;</a:t>
            </a:r>
            <a:endParaRPr lang="en-US" sz="2400" i="1" dirty="0">
              <a:solidFill>
                <a:schemeClr val="tx2"/>
              </a:solidFill>
              <a:latin typeface="Inconsolata"/>
              <a:cs typeface="Inconsolata"/>
            </a:endParaRPr>
          </a:p>
        </p:txBody>
      </p:sp>
    </p:spTree>
    <p:extLst>
      <p:ext uri="{BB962C8B-B14F-4D97-AF65-F5344CB8AC3E}">
        <p14:creationId xmlns:p14="http://schemas.microsoft.com/office/powerpoint/2010/main" val="19899685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417638"/>
            <a:ext cx="8391995" cy="470852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 err="1">
                <a:latin typeface="Inconsolata"/>
                <a:cs typeface="Inconsolata"/>
              </a:rPr>
              <a:t>iex</a:t>
            </a:r>
            <a:r>
              <a:rPr lang="en-US" sz="2400" dirty="0">
                <a:latin typeface="Inconsolata"/>
                <a:cs typeface="Inconsolata"/>
              </a:rPr>
              <a:t>&gt; {:ok, agent} = </a:t>
            </a:r>
            <a:r>
              <a:rPr lang="en-US" sz="2400" dirty="0" err="1">
                <a:latin typeface="Inconsolata"/>
                <a:cs typeface="Inconsolata"/>
              </a:rPr>
              <a:t>Agent.start_link</a:t>
            </a:r>
            <a:r>
              <a:rPr lang="en-US" sz="2400" dirty="0">
                <a:latin typeface="Inconsolata"/>
                <a:cs typeface="Inconsolata"/>
              </a:rPr>
              <a:t> </a:t>
            </a:r>
            <a:r>
              <a:rPr lang="en-US" sz="2400" dirty="0" err="1">
                <a:latin typeface="Inconsolata"/>
                <a:cs typeface="Inconsolata"/>
              </a:rPr>
              <a:t>fn</a:t>
            </a:r>
            <a:r>
              <a:rPr lang="en-US" sz="2400" dirty="0">
                <a:latin typeface="Inconsolata"/>
                <a:cs typeface="Inconsolata"/>
              </a:rPr>
              <a:t> -&gt; [] end</a:t>
            </a:r>
          </a:p>
          <a:p>
            <a:pPr marL="0" indent="0">
              <a:buNone/>
            </a:pPr>
            <a:r>
              <a:rPr lang="en-US" sz="2400" i="1" dirty="0">
                <a:solidFill>
                  <a:srgbClr val="1F497D"/>
                </a:solidFill>
                <a:latin typeface="Inconsolata"/>
                <a:cs typeface="Inconsolata"/>
              </a:rPr>
              <a:t>{:ok, #PID&lt;0.57.0&gt;}</a:t>
            </a:r>
          </a:p>
          <a:p>
            <a:pPr marL="0" indent="0">
              <a:buNone/>
            </a:pPr>
            <a:r>
              <a:rPr lang="en-US" sz="2400" dirty="0" err="1">
                <a:latin typeface="Inconsolata"/>
                <a:cs typeface="Inconsolata"/>
              </a:rPr>
              <a:t>iex</a:t>
            </a:r>
            <a:r>
              <a:rPr lang="en-US" sz="2400" dirty="0">
                <a:latin typeface="Inconsolata"/>
                <a:cs typeface="Inconsolata"/>
              </a:rPr>
              <a:t>&gt; </a:t>
            </a:r>
            <a:r>
              <a:rPr lang="en-US" sz="2400" dirty="0" err="1">
                <a:latin typeface="Inconsolata"/>
                <a:cs typeface="Inconsolata"/>
              </a:rPr>
              <a:t>Agent.update</a:t>
            </a:r>
            <a:r>
              <a:rPr lang="en-US" sz="2400" dirty="0">
                <a:latin typeface="Inconsolata"/>
                <a:cs typeface="Inconsolata"/>
              </a:rPr>
              <a:t>(agent, </a:t>
            </a:r>
            <a:r>
              <a:rPr lang="en-US" sz="2400" dirty="0" err="1">
                <a:latin typeface="Inconsolata"/>
                <a:cs typeface="Inconsolata"/>
              </a:rPr>
              <a:t>fn</a:t>
            </a:r>
            <a:r>
              <a:rPr lang="en-US" sz="2400" dirty="0">
                <a:latin typeface="Inconsolata"/>
                <a:cs typeface="Inconsolata"/>
              </a:rPr>
              <a:t> </a:t>
            </a:r>
            <a:r>
              <a:rPr lang="en-US" sz="2400" dirty="0" smtClean="0">
                <a:latin typeface="Inconsolata"/>
                <a:cs typeface="Inconsolata"/>
              </a:rPr>
              <a:t>list-&gt;[</a:t>
            </a:r>
            <a:r>
              <a:rPr lang="en-US" sz="2400" dirty="0">
                <a:latin typeface="Inconsolata"/>
                <a:cs typeface="Inconsolata"/>
              </a:rPr>
              <a:t>"</a:t>
            </a:r>
            <a:r>
              <a:rPr lang="en-US" sz="2400" dirty="0" err="1">
                <a:latin typeface="Inconsolata"/>
                <a:cs typeface="Inconsolata"/>
              </a:rPr>
              <a:t>eggs"|list</a:t>
            </a:r>
            <a:r>
              <a:rPr lang="en-US" sz="2400" dirty="0">
                <a:latin typeface="Inconsolata"/>
                <a:cs typeface="Inconsolata"/>
              </a:rPr>
              <a:t>] end)</a:t>
            </a:r>
          </a:p>
          <a:p>
            <a:pPr marL="0" indent="0">
              <a:buNone/>
            </a:pPr>
            <a:r>
              <a:rPr lang="en-US" sz="2400" i="1" dirty="0">
                <a:solidFill>
                  <a:srgbClr val="1F497D"/>
                </a:solidFill>
                <a:latin typeface="Inconsolata"/>
                <a:cs typeface="Inconsolata"/>
              </a:rPr>
              <a:t>:ok</a:t>
            </a:r>
          </a:p>
          <a:p>
            <a:pPr marL="0" indent="0">
              <a:buNone/>
            </a:pPr>
            <a:r>
              <a:rPr lang="en-US" sz="2400" dirty="0" err="1">
                <a:latin typeface="Inconsolata"/>
                <a:cs typeface="Inconsolata"/>
              </a:rPr>
              <a:t>iex</a:t>
            </a:r>
            <a:r>
              <a:rPr lang="en-US" sz="2400" dirty="0">
                <a:latin typeface="Inconsolata"/>
                <a:cs typeface="Inconsolata"/>
              </a:rPr>
              <a:t>&gt; </a:t>
            </a:r>
            <a:r>
              <a:rPr lang="en-US" sz="2400" dirty="0" err="1">
                <a:latin typeface="Inconsolata"/>
                <a:cs typeface="Inconsolata"/>
              </a:rPr>
              <a:t>Agent.update</a:t>
            </a:r>
            <a:r>
              <a:rPr lang="en-US" sz="2400" dirty="0">
                <a:latin typeface="Inconsolata"/>
                <a:cs typeface="Inconsolata"/>
              </a:rPr>
              <a:t>(agent, </a:t>
            </a:r>
            <a:r>
              <a:rPr lang="en-US" sz="2400" dirty="0" err="1">
                <a:latin typeface="Inconsolata"/>
                <a:cs typeface="Inconsolata"/>
              </a:rPr>
              <a:t>fn</a:t>
            </a:r>
            <a:r>
              <a:rPr lang="en-US" sz="2400" dirty="0">
                <a:latin typeface="Inconsolata"/>
                <a:cs typeface="Inconsolata"/>
              </a:rPr>
              <a:t> </a:t>
            </a:r>
            <a:r>
              <a:rPr lang="en-US" sz="2400" dirty="0" smtClean="0">
                <a:latin typeface="Inconsolata"/>
                <a:cs typeface="Inconsolata"/>
              </a:rPr>
              <a:t>list-&gt;[</a:t>
            </a:r>
            <a:r>
              <a:rPr lang="en-US" sz="2400" dirty="0">
                <a:latin typeface="Inconsolata"/>
                <a:cs typeface="Inconsolata"/>
              </a:rPr>
              <a:t>"</a:t>
            </a:r>
            <a:r>
              <a:rPr lang="en-US" sz="2400" dirty="0" err="1">
                <a:latin typeface="Inconsolata"/>
                <a:cs typeface="Inconsolata"/>
              </a:rPr>
              <a:t>milk"|list</a:t>
            </a:r>
            <a:r>
              <a:rPr lang="en-US" sz="2400" dirty="0">
                <a:latin typeface="Inconsolata"/>
                <a:cs typeface="Inconsolata"/>
              </a:rPr>
              <a:t>] end)</a:t>
            </a:r>
          </a:p>
          <a:p>
            <a:pPr marL="0" indent="0">
              <a:buNone/>
            </a:pPr>
            <a:r>
              <a:rPr lang="en-US" sz="2400" i="1" dirty="0">
                <a:solidFill>
                  <a:srgbClr val="1F497D"/>
                </a:solidFill>
                <a:latin typeface="Inconsolata"/>
                <a:cs typeface="Inconsolata"/>
              </a:rPr>
              <a:t>:ok</a:t>
            </a:r>
          </a:p>
          <a:p>
            <a:pPr marL="0" indent="0">
              <a:buNone/>
            </a:pPr>
            <a:r>
              <a:rPr lang="en-US" sz="2400" dirty="0" err="1">
                <a:latin typeface="Inconsolata"/>
                <a:cs typeface="Inconsolata"/>
              </a:rPr>
              <a:t>iex</a:t>
            </a:r>
            <a:r>
              <a:rPr lang="en-US" sz="2400" dirty="0">
                <a:latin typeface="Inconsolata"/>
                <a:cs typeface="Inconsolata"/>
              </a:rPr>
              <a:t>&gt; </a:t>
            </a:r>
            <a:r>
              <a:rPr lang="en-US" sz="2400" dirty="0" err="1">
                <a:latin typeface="Inconsolata"/>
                <a:cs typeface="Inconsolata"/>
              </a:rPr>
              <a:t>Agent.get</a:t>
            </a:r>
            <a:r>
              <a:rPr lang="en-US" sz="2400" dirty="0">
                <a:latin typeface="Inconsolata"/>
                <a:cs typeface="Inconsolata"/>
              </a:rPr>
              <a:t>(agent, </a:t>
            </a:r>
            <a:r>
              <a:rPr lang="en-US" sz="2400" dirty="0" err="1">
                <a:latin typeface="Inconsolata"/>
                <a:cs typeface="Inconsolata"/>
              </a:rPr>
              <a:t>fn</a:t>
            </a:r>
            <a:r>
              <a:rPr lang="en-US" sz="2400" dirty="0">
                <a:latin typeface="Inconsolata"/>
                <a:cs typeface="Inconsolata"/>
              </a:rPr>
              <a:t> </a:t>
            </a:r>
            <a:r>
              <a:rPr lang="en-US" sz="2400" dirty="0" smtClean="0">
                <a:latin typeface="Inconsolata"/>
                <a:cs typeface="Inconsolata"/>
              </a:rPr>
              <a:t>list-&gt;list </a:t>
            </a:r>
            <a:r>
              <a:rPr lang="en-US" sz="2400" dirty="0">
                <a:latin typeface="Inconsolata"/>
                <a:cs typeface="Inconsolata"/>
              </a:rPr>
              <a:t>end</a:t>
            </a:r>
            <a:r>
              <a:rPr lang="en-US" sz="2400" dirty="0" smtClean="0">
                <a:latin typeface="Inconsolata"/>
                <a:cs typeface="Inconsolata"/>
              </a:rPr>
              <a:t>)</a:t>
            </a:r>
            <a:endParaRPr lang="en-US" sz="2400" i="1" dirty="0">
              <a:solidFill>
                <a:schemeClr val="tx2"/>
              </a:solidFill>
              <a:latin typeface="Inconsolata"/>
              <a:cs typeface="Inconsolata"/>
            </a:endParaRPr>
          </a:p>
        </p:txBody>
      </p:sp>
    </p:spTree>
    <p:extLst>
      <p:ext uri="{BB962C8B-B14F-4D97-AF65-F5344CB8AC3E}">
        <p14:creationId xmlns:p14="http://schemas.microsoft.com/office/powerpoint/2010/main" val="5855470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417638"/>
            <a:ext cx="8391995" cy="470852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 err="1">
                <a:latin typeface="Inconsolata"/>
                <a:cs typeface="Inconsolata"/>
              </a:rPr>
              <a:t>iex</a:t>
            </a:r>
            <a:r>
              <a:rPr lang="en-US" sz="2400" dirty="0">
                <a:latin typeface="Inconsolata"/>
                <a:cs typeface="Inconsolata"/>
              </a:rPr>
              <a:t>&gt; {:ok, agent} = </a:t>
            </a:r>
            <a:r>
              <a:rPr lang="en-US" sz="2400" dirty="0" err="1">
                <a:latin typeface="Inconsolata"/>
                <a:cs typeface="Inconsolata"/>
              </a:rPr>
              <a:t>Agent.start_link</a:t>
            </a:r>
            <a:r>
              <a:rPr lang="en-US" sz="2400" dirty="0">
                <a:latin typeface="Inconsolata"/>
                <a:cs typeface="Inconsolata"/>
              </a:rPr>
              <a:t> </a:t>
            </a:r>
            <a:r>
              <a:rPr lang="en-US" sz="2400" dirty="0" err="1">
                <a:latin typeface="Inconsolata"/>
                <a:cs typeface="Inconsolata"/>
              </a:rPr>
              <a:t>fn</a:t>
            </a:r>
            <a:r>
              <a:rPr lang="en-US" sz="2400" dirty="0">
                <a:latin typeface="Inconsolata"/>
                <a:cs typeface="Inconsolata"/>
              </a:rPr>
              <a:t> -&gt; [] end</a:t>
            </a:r>
          </a:p>
          <a:p>
            <a:pPr marL="0" indent="0">
              <a:buNone/>
            </a:pPr>
            <a:r>
              <a:rPr lang="en-US" sz="2400" i="1" dirty="0">
                <a:solidFill>
                  <a:srgbClr val="1F497D"/>
                </a:solidFill>
                <a:latin typeface="Inconsolata"/>
                <a:cs typeface="Inconsolata"/>
              </a:rPr>
              <a:t>{:ok, #PID&lt;0.57.0&gt;}</a:t>
            </a:r>
          </a:p>
          <a:p>
            <a:pPr marL="0" indent="0">
              <a:buNone/>
            </a:pPr>
            <a:r>
              <a:rPr lang="en-US" sz="2400" dirty="0" err="1">
                <a:latin typeface="Inconsolata"/>
                <a:cs typeface="Inconsolata"/>
              </a:rPr>
              <a:t>iex</a:t>
            </a:r>
            <a:r>
              <a:rPr lang="en-US" sz="2400" dirty="0">
                <a:latin typeface="Inconsolata"/>
                <a:cs typeface="Inconsolata"/>
              </a:rPr>
              <a:t>&gt; </a:t>
            </a:r>
            <a:r>
              <a:rPr lang="en-US" sz="2400" dirty="0" err="1">
                <a:latin typeface="Inconsolata"/>
                <a:cs typeface="Inconsolata"/>
              </a:rPr>
              <a:t>Agent.update</a:t>
            </a:r>
            <a:r>
              <a:rPr lang="en-US" sz="2400" dirty="0">
                <a:latin typeface="Inconsolata"/>
                <a:cs typeface="Inconsolata"/>
              </a:rPr>
              <a:t>(agent, </a:t>
            </a:r>
            <a:r>
              <a:rPr lang="en-US" sz="2400" dirty="0" err="1">
                <a:latin typeface="Inconsolata"/>
                <a:cs typeface="Inconsolata"/>
              </a:rPr>
              <a:t>fn</a:t>
            </a:r>
            <a:r>
              <a:rPr lang="en-US" sz="2400" dirty="0">
                <a:latin typeface="Inconsolata"/>
                <a:cs typeface="Inconsolata"/>
              </a:rPr>
              <a:t> </a:t>
            </a:r>
            <a:r>
              <a:rPr lang="en-US" sz="2400" dirty="0" smtClean="0">
                <a:latin typeface="Inconsolata"/>
                <a:cs typeface="Inconsolata"/>
              </a:rPr>
              <a:t>list-&gt;[</a:t>
            </a:r>
            <a:r>
              <a:rPr lang="en-US" sz="2400" dirty="0">
                <a:latin typeface="Inconsolata"/>
                <a:cs typeface="Inconsolata"/>
              </a:rPr>
              <a:t>"</a:t>
            </a:r>
            <a:r>
              <a:rPr lang="en-US" sz="2400" dirty="0" err="1">
                <a:latin typeface="Inconsolata"/>
                <a:cs typeface="Inconsolata"/>
              </a:rPr>
              <a:t>eggs"|list</a:t>
            </a:r>
            <a:r>
              <a:rPr lang="en-US" sz="2400" dirty="0">
                <a:latin typeface="Inconsolata"/>
                <a:cs typeface="Inconsolata"/>
              </a:rPr>
              <a:t>] end)</a:t>
            </a:r>
          </a:p>
          <a:p>
            <a:pPr marL="0" indent="0">
              <a:buNone/>
            </a:pPr>
            <a:r>
              <a:rPr lang="en-US" sz="2400" i="1" dirty="0">
                <a:solidFill>
                  <a:srgbClr val="1F497D"/>
                </a:solidFill>
                <a:latin typeface="Inconsolata"/>
                <a:cs typeface="Inconsolata"/>
              </a:rPr>
              <a:t>:ok</a:t>
            </a:r>
          </a:p>
          <a:p>
            <a:pPr marL="0" indent="0">
              <a:buNone/>
            </a:pPr>
            <a:r>
              <a:rPr lang="en-US" sz="2400" dirty="0" err="1">
                <a:latin typeface="Inconsolata"/>
                <a:cs typeface="Inconsolata"/>
              </a:rPr>
              <a:t>iex</a:t>
            </a:r>
            <a:r>
              <a:rPr lang="en-US" sz="2400" dirty="0">
                <a:latin typeface="Inconsolata"/>
                <a:cs typeface="Inconsolata"/>
              </a:rPr>
              <a:t>&gt; </a:t>
            </a:r>
            <a:r>
              <a:rPr lang="en-US" sz="2400" dirty="0" err="1">
                <a:latin typeface="Inconsolata"/>
                <a:cs typeface="Inconsolata"/>
              </a:rPr>
              <a:t>Agent.update</a:t>
            </a:r>
            <a:r>
              <a:rPr lang="en-US" sz="2400" dirty="0">
                <a:latin typeface="Inconsolata"/>
                <a:cs typeface="Inconsolata"/>
              </a:rPr>
              <a:t>(agent, </a:t>
            </a:r>
            <a:r>
              <a:rPr lang="en-US" sz="2400" dirty="0" err="1">
                <a:latin typeface="Inconsolata"/>
                <a:cs typeface="Inconsolata"/>
              </a:rPr>
              <a:t>fn</a:t>
            </a:r>
            <a:r>
              <a:rPr lang="en-US" sz="2400" dirty="0">
                <a:latin typeface="Inconsolata"/>
                <a:cs typeface="Inconsolata"/>
              </a:rPr>
              <a:t> </a:t>
            </a:r>
            <a:r>
              <a:rPr lang="en-US" sz="2400" dirty="0" smtClean="0">
                <a:latin typeface="Inconsolata"/>
                <a:cs typeface="Inconsolata"/>
              </a:rPr>
              <a:t>list-&gt;[</a:t>
            </a:r>
            <a:r>
              <a:rPr lang="en-US" sz="2400" dirty="0">
                <a:latin typeface="Inconsolata"/>
                <a:cs typeface="Inconsolata"/>
              </a:rPr>
              <a:t>"</a:t>
            </a:r>
            <a:r>
              <a:rPr lang="en-US" sz="2400" dirty="0" err="1">
                <a:latin typeface="Inconsolata"/>
                <a:cs typeface="Inconsolata"/>
              </a:rPr>
              <a:t>milk"|list</a:t>
            </a:r>
            <a:r>
              <a:rPr lang="en-US" sz="2400" dirty="0">
                <a:latin typeface="Inconsolata"/>
                <a:cs typeface="Inconsolata"/>
              </a:rPr>
              <a:t>] end)</a:t>
            </a:r>
          </a:p>
          <a:p>
            <a:pPr marL="0" indent="0">
              <a:buNone/>
            </a:pPr>
            <a:r>
              <a:rPr lang="en-US" sz="2400" i="1" dirty="0">
                <a:solidFill>
                  <a:srgbClr val="1F497D"/>
                </a:solidFill>
                <a:latin typeface="Inconsolata"/>
                <a:cs typeface="Inconsolata"/>
              </a:rPr>
              <a:t>:ok</a:t>
            </a:r>
          </a:p>
          <a:p>
            <a:pPr marL="0" indent="0">
              <a:buNone/>
            </a:pPr>
            <a:r>
              <a:rPr lang="en-US" sz="2400" dirty="0" err="1">
                <a:latin typeface="Inconsolata"/>
                <a:cs typeface="Inconsolata"/>
              </a:rPr>
              <a:t>iex</a:t>
            </a:r>
            <a:r>
              <a:rPr lang="en-US" sz="2400" dirty="0">
                <a:latin typeface="Inconsolata"/>
                <a:cs typeface="Inconsolata"/>
              </a:rPr>
              <a:t>&gt; </a:t>
            </a:r>
            <a:r>
              <a:rPr lang="en-US" sz="2400" dirty="0" err="1">
                <a:latin typeface="Inconsolata"/>
                <a:cs typeface="Inconsolata"/>
              </a:rPr>
              <a:t>Agent.get</a:t>
            </a:r>
            <a:r>
              <a:rPr lang="en-US" sz="2400" dirty="0">
                <a:latin typeface="Inconsolata"/>
                <a:cs typeface="Inconsolata"/>
              </a:rPr>
              <a:t>(agent, </a:t>
            </a:r>
            <a:r>
              <a:rPr lang="en-US" sz="2400" dirty="0" err="1">
                <a:latin typeface="Inconsolata"/>
                <a:cs typeface="Inconsolata"/>
              </a:rPr>
              <a:t>fn</a:t>
            </a:r>
            <a:r>
              <a:rPr lang="en-US" sz="2400" dirty="0">
                <a:latin typeface="Inconsolata"/>
                <a:cs typeface="Inconsolata"/>
              </a:rPr>
              <a:t> </a:t>
            </a:r>
            <a:r>
              <a:rPr lang="en-US" sz="2400" dirty="0" smtClean="0">
                <a:latin typeface="Inconsolata"/>
                <a:cs typeface="Inconsolata"/>
              </a:rPr>
              <a:t>list-&gt;list </a:t>
            </a:r>
            <a:r>
              <a:rPr lang="en-US" sz="2400" dirty="0">
                <a:latin typeface="Inconsolata"/>
                <a:cs typeface="Inconsolata"/>
              </a:rPr>
              <a:t>end)</a:t>
            </a:r>
          </a:p>
          <a:p>
            <a:pPr marL="0" indent="0">
              <a:buNone/>
            </a:pPr>
            <a:r>
              <a:rPr lang="en-US" sz="2400" i="1" dirty="0">
                <a:solidFill>
                  <a:srgbClr val="1F497D"/>
                </a:solidFill>
                <a:latin typeface="Inconsolata"/>
                <a:cs typeface="Inconsolata"/>
              </a:rPr>
              <a:t>["milk", "eggs"]</a:t>
            </a:r>
          </a:p>
          <a:p>
            <a:pPr marL="0" indent="0">
              <a:buNone/>
            </a:pPr>
            <a:r>
              <a:rPr lang="en-US" sz="2400" dirty="0" err="1">
                <a:latin typeface="Inconsolata"/>
                <a:cs typeface="Inconsolata"/>
              </a:rPr>
              <a:t>iex</a:t>
            </a:r>
            <a:r>
              <a:rPr lang="en-US" sz="2400" dirty="0" smtClean="0">
                <a:latin typeface="Inconsolata"/>
                <a:cs typeface="Inconsolata"/>
              </a:rPr>
              <a:t>&gt;</a:t>
            </a:r>
            <a:endParaRPr lang="en-US" sz="2400" i="1" dirty="0">
              <a:solidFill>
                <a:schemeClr val="tx2"/>
              </a:solidFill>
              <a:latin typeface="Inconsolata"/>
              <a:cs typeface="Inconsolata"/>
            </a:endParaRPr>
          </a:p>
        </p:txBody>
      </p:sp>
    </p:spTree>
    <p:extLst>
      <p:ext uri="{BB962C8B-B14F-4D97-AF65-F5344CB8AC3E}">
        <p14:creationId xmlns:p14="http://schemas.microsoft.com/office/powerpoint/2010/main" val="9618168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417638"/>
            <a:ext cx="8391995" cy="470852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 err="1">
                <a:latin typeface="Inconsolata"/>
                <a:cs typeface="Inconsolata"/>
              </a:rPr>
              <a:t>iex</a:t>
            </a:r>
            <a:r>
              <a:rPr lang="en-US" sz="2400" dirty="0">
                <a:latin typeface="Inconsolata"/>
                <a:cs typeface="Inconsolata"/>
              </a:rPr>
              <a:t>&gt; {:ok, agent} = </a:t>
            </a:r>
            <a:r>
              <a:rPr lang="en-US" sz="2400" dirty="0" err="1">
                <a:latin typeface="Inconsolata"/>
                <a:cs typeface="Inconsolata"/>
              </a:rPr>
              <a:t>Agent.start_link</a:t>
            </a:r>
            <a:r>
              <a:rPr lang="en-US" sz="2400" dirty="0">
                <a:latin typeface="Inconsolata"/>
                <a:cs typeface="Inconsolata"/>
              </a:rPr>
              <a:t> </a:t>
            </a:r>
            <a:r>
              <a:rPr lang="en-US" sz="2400" dirty="0" err="1">
                <a:latin typeface="Inconsolata"/>
                <a:cs typeface="Inconsolata"/>
              </a:rPr>
              <a:t>fn</a:t>
            </a:r>
            <a:r>
              <a:rPr lang="en-US" sz="2400" dirty="0">
                <a:latin typeface="Inconsolata"/>
                <a:cs typeface="Inconsolata"/>
              </a:rPr>
              <a:t> -&gt; [] end</a:t>
            </a:r>
          </a:p>
          <a:p>
            <a:pPr marL="0" indent="0">
              <a:buNone/>
            </a:pPr>
            <a:r>
              <a:rPr lang="en-US" sz="2400" i="1" dirty="0">
                <a:solidFill>
                  <a:srgbClr val="1F497D"/>
                </a:solidFill>
                <a:latin typeface="Inconsolata"/>
                <a:cs typeface="Inconsolata"/>
              </a:rPr>
              <a:t>{:ok, #PID&lt;0.57.0&gt;}</a:t>
            </a:r>
          </a:p>
          <a:p>
            <a:pPr marL="0" indent="0">
              <a:buNone/>
            </a:pPr>
            <a:r>
              <a:rPr lang="en-US" sz="2400" dirty="0" err="1">
                <a:latin typeface="Inconsolata"/>
                <a:cs typeface="Inconsolata"/>
              </a:rPr>
              <a:t>iex</a:t>
            </a:r>
            <a:r>
              <a:rPr lang="en-US" sz="2400" dirty="0">
                <a:latin typeface="Inconsolata"/>
                <a:cs typeface="Inconsolata"/>
              </a:rPr>
              <a:t>&gt; </a:t>
            </a:r>
            <a:r>
              <a:rPr lang="en-US" sz="2400" dirty="0" err="1">
                <a:latin typeface="Inconsolata"/>
                <a:cs typeface="Inconsolata"/>
              </a:rPr>
              <a:t>Agent.update</a:t>
            </a:r>
            <a:r>
              <a:rPr lang="en-US" sz="2400" dirty="0">
                <a:latin typeface="Inconsolata"/>
                <a:cs typeface="Inconsolata"/>
              </a:rPr>
              <a:t>(agent, </a:t>
            </a:r>
            <a:r>
              <a:rPr lang="en-US" sz="2400" dirty="0" err="1">
                <a:latin typeface="Inconsolata"/>
                <a:cs typeface="Inconsolata"/>
              </a:rPr>
              <a:t>fn</a:t>
            </a:r>
            <a:r>
              <a:rPr lang="en-US" sz="2400" dirty="0">
                <a:latin typeface="Inconsolata"/>
                <a:cs typeface="Inconsolata"/>
              </a:rPr>
              <a:t> </a:t>
            </a:r>
            <a:r>
              <a:rPr lang="en-US" sz="2400" dirty="0" smtClean="0">
                <a:latin typeface="Inconsolata"/>
                <a:cs typeface="Inconsolata"/>
              </a:rPr>
              <a:t>list-&gt;[</a:t>
            </a:r>
            <a:r>
              <a:rPr lang="en-US" sz="2400" dirty="0">
                <a:latin typeface="Inconsolata"/>
                <a:cs typeface="Inconsolata"/>
              </a:rPr>
              <a:t>"</a:t>
            </a:r>
            <a:r>
              <a:rPr lang="en-US" sz="2400" dirty="0" err="1">
                <a:latin typeface="Inconsolata"/>
                <a:cs typeface="Inconsolata"/>
              </a:rPr>
              <a:t>eggs"|list</a:t>
            </a:r>
            <a:r>
              <a:rPr lang="en-US" sz="2400" dirty="0">
                <a:latin typeface="Inconsolata"/>
                <a:cs typeface="Inconsolata"/>
              </a:rPr>
              <a:t>] end)</a:t>
            </a:r>
          </a:p>
          <a:p>
            <a:pPr marL="0" indent="0">
              <a:buNone/>
            </a:pPr>
            <a:r>
              <a:rPr lang="en-US" sz="2400" i="1" dirty="0">
                <a:solidFill>
                  <a:srgbClr val="1F497D"/>
                </a:solidFill>
                <a:latin typeface="Inconsolata"/>
                <a:cs typeface="Inconsolata"/>
              </a:rPr>
              <a:t>:ok</a:t>
            </a:r>
          </a:p>
          <a:p>
            <a:pPr marL="0" indent="0">
              <a:buNone/>
            </a:pPr>
            <a:r>
              <a:rPr lang="en-US" sz="2400" dirty="0" err="1">
                <a:latin typeface="Inconsolata"/>
                <a:cs typeface="Inconsolata"/>
              </a:rPr>
              <a:t>iex</a:t>
            </a:r>
            <a:r>
              <a:rPr lang="en-US" sz="2400" dirty="0">
                <a:latin typeface="Inconsolata"/>
                <a:cs typeface="Inconsolata"/>
              </a:rPr>
              <a:t>&gt; </a:t>
            </a:r>
            <a:r>
              <a:rPr lang="en-US" sz="2400" dirty="0" err="1">
                <a:latin typeface="Inconsolata"/>
                <a:cs typeface="Inconsolata"/>
              </a:rPr>
              <a:t>Agent.update</a:t>
            </a:r>
            <a:r>
              <a:rPr lang="en-US" sz="2400" dirty="0">
                <a:latin typeface="Inconsolata"/>
                <a:cs typeface="Inconsolata"/>
              </a:rPr>
              <a:t>(agent, </a:t>
            </a:r>
            <a:r>
              <a:rPr lang="en-US" sz="2400" dirty="0" err="1">
                <a:latin typeface="Inconsolata"/>
                <a:cs typeface="Inconsolata"/>
              </a:rPr>
              <a:t>fn</a:t>
            </a:r>
            <a:r>
              <a:rPr lang="en-US" sz="2400" dirty="0">
                <a:latin typeface="Inconsolata"/>
                <a:cs typeface="Inconsolata"/>
              </a:rPr>
              <a:t> </a:t>
            </a:r>
            <a:r>
              <a:rPr lang="en-US" sz="2400" dirty="0" smtClean="0">
                <a:latin typeface="Inconsolata"/>
                <a:cs typeface="Inconsolata"/>
              </a:rPr>
              <a:t>list-&gt;[</a:t>
            </a:r>
            <a:r>
              <a:rPr lang="en-US" sz="2400" dirty="0">
                <a:latin typeface="Inconsolata"/>
                <a:cs typeface="Inconsolata"/>
              </a:rPr>
              <a:t>"</a:t>
            </a:r>
            <a:r>
              <a:rPr lang="en-US" sz="2400" dirty="0" err="1">
                <a:latin typeface="Inconsolata"/>
                <a:cs typeface="Inconsolata"/>
              </a:rPr>
              <a:t>milk"|list</a:t>
            </a:r>
            <a:r>
              <a:rPr lang="en-US" sz="2400" dirty="0">
                <a:latin typeface="Inconsolata"/>
                <a:cs typeface="Inconsolata"/>
              </a:rPr>
              <a:t>] end)</a:t>
            </a:r>
          </a:p>
          <a:p>
            <a:pPr marL="0" indent="0">
              <a:buNone/>
            </a:pPr>
            <a:r>
              <a:rPr lang="en-US" sz="2400" i="1" dirty="0">
                <a:solidFill>
                  <a:srgbClr val="1F497D"/>
                </a:solidFill>
                <a:latin typeface="Inconsolata"/>
                <a:cs typeface="Inconsolata"/>
              </a:rPr>
              <a:t>:ok</a:t>
            </a:r>
          </a:p>
          <a:p>
            <a:pPr marL="0" indent="0">
              <a:buNone/>
            </a:pPr>
            <a:r>
              <a:rPr lang="en-US" sz="2400" dirty="0" err="1">
                <a:latin typeface="Inconsolata"/>
                <a:cs typeface="Inconsolata"/>
              </a:rPr>
              <a:t>iex</a:t>
            </a:r>
            <a:r>
              <a:rPr lang="en-US" sz="2400" dirty="0">
                <a:latin typeface="Inconsolata"/>
                <a:cs typeface="Inconsolata"/>
              </a:rPr>
              <a:t>&gt; </a:t>
            </a:r>
            <a:r>
              <a:rPr lang="en-US" sz="2400" dirty="0" err="1">
                <a:latin typeface="Inconsolata"/>
                <a:cs typeface="Inconsolata"/>
              </a:rPr>
              <a:t>Agent.get</a:t>
            </a:r>
            <a:r>
              <a:rPr lang="en-US" sz="2400" dirty="0">
                <a:latin typeface="Inconsolata"/>
                <a:cs typeface="Inconsolata"/>
              </a:rPr>
              <a:t>(agent, </a:t>
            </a:r>
            <a:r>
              <a:rPr lang="en-US" sz="2400" dirty="0" err="1">
                <a:latin typeface="Inconsolata"/>
                <a:cs typeface="Inconsolata"/>
              </a:rPr>
              <a:t>fn</a:t>
            </a:r>
            <a:r>
              <a:rPr lang="en-US" sz="2400" dirty="0">
                <a:latin typeface="Inconsolata"/>
                <a:cs typeface="Inconsolata"/>
              </a:rPr>
              <a:t> </a:t>
            </a:r>
            <a:r>
              <a:rPr lang="en-US" sz="2400" dirty="0" smtClean="0">
                <a:latin typeface="Inconsolata"/>
                <a:cs typeface="Inconsolata"/>
              </a:rPr>
              <a:t>list-&gt;list </a:t>
            </a:r>
            <a:r>
              <a:rPr lang="en-US" sz="2400" dirty="0">
                <a:latin typeface="Inconsolata"/>
                <a:cs typeface="Inconsolata"/>
              </a:rPr>
              <a:t>end)</a:t>
            </a:r>
          </a:p>
          <a:p>
            <a:pPr marL="0" indent="0">
              <a:buNone/>
            </a:pPr>
            <a:r>
              <a:rPr lang="en-US" sz="2400" i="1" dirty="0">
                <a:solidFill>
                  <a:srgbClr val="1F497D"/>
                </a:solidFill>
                <a:latin typeface="Inconsolata"/>
                <a:cs typeface="Inconsolata"/>
              </a:rPr>
              <a:t>["milk", "eggs"]</a:t>
            </a:r>
          </a:p>
          <a:p>
            <a:pPr marL="0" indent="0">
              <a:buNone/>
            </a:pPr>
            <a:r>
              <a:rPr lang="en-US" sz="2400" dirty="0" err="1">
                <a:latin typeface="Inconsolata"/>
                <a:cs typeface="Inconsolata"/>
              </a:rPr>
              <a:t>iex</a:t>
            </a:r>
            <a:r>
              <a:rPr lang="en-US" sz="2400" dirty="0">
                <a:latin typeface="Inconsolata"/>
                <a:cs typeface="Inconsolata"/>
              </a:rPr>
              <a:t>&gt; </a:t>
            </a:r>
            <a:r>
              <a:rPr lang="en-US" sz="2400" dirty="0" err="1">
                <a:latin typeface="Inconsolata"/>
                <a:cs typeface="Inconsolata"/>
              </a:rPr>
              <a:t>Agent.stop</a:t>
            </a:r>
            <a:r>
              <a:rPr lang="en-US" sz="2400" dirty="0">
                <a:latin typeface="Inconsolata"/>
                <a:cs typeface="Inconsolata"/>
              </a:rPr>
              <a:t>(agent</a:t>
            </a:r>
            <a:r>
              <a:rPr lang="en-US" sz="2400" dirty="0" smtClean="0">
                <a:latin typeface="Inconsolata"/>
                <a:cs typeface="Inconsolata"/>
              </a:rPr>
              <a:t>)</a:t>
            </a:r>
            <a:endParaRPr lang="en-US" sz="2400" i="1" dirty="0">
              <a:solidFill>
                <a:schemeClr val="tx2"/>
              </a:solidFill>
              <a:latin typeface="Inconsolata"/>
              <a:cs typeface="Inconsolata"/>
            </a:endParaRPr>
          </a:p>
        </p:txBody>
      </p:sp>
    </p:spTree>
    <p:extLst>
      <p:ext uri="{BB962C8B-B14F-4D97-AF65-F5344CB8AC3E}">
        <p14:creationId xmlns:p14="http://schemas.microsoft.com/office/powerpoint/2010/main" val="15821984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417638"/>
            <a:ext cx="8391995" cy="470852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 err="1">
                <a:latin typeface="Inconsolata"/>
                <a:cs typeface="Inconsolata"/>
              </a:rPr>
              <a:t>iex</a:t>
            </a:r>
            <a:r>
              <a:rPr lang="en-US" sz="2400" dirty="0">
                <a:latin typeface="Inconsolata"/>
                <a:cs typeface="Inconsolata"/>
              </a:rPr>
              <a:t>&gt; {:ok, agent} = </a:t>
            </a:r>
            <a:r>
              <a:rPr lang="en-US" sz="2400" dirty="0" err="1">
                <a:latin typeface="Inconsolata"/>
                <a:cs typeface="Inconsolata"/>
              </a:rPr>
              <a:t>Agent.start_link</a:t>
            </a:r>
            <a:r>
              <a:rPr lang="en-US" sz="2400" dirty="0">
                <a:latin typeface="Inconsolata"/>
                <a:cs typeface="Inconsolata"/>
              </a:rPr>
              <a:t> </a:t>
            </a:r>
            <a:r>
              <a:rPr lang="en-US" sz="2400" dirty="0" err="1">
                <a:latin typeface="Inconsolata"/>
                <a:cs typeface="Inconsolata"/>
              </a:rPr>
              <a:t>fn</a:t>
            </a:r>
            <a:r>
              <a:rPr lang="en-US" sz="2400" dirty="0">
                <a:latin typeface="Inconsolata"/>
                <a:cs typeface="Inconsolata"/>
              </a:rPr>
              <a:t> -&gt; [] end</a:t>
            </a:r>
          </a:p>
          <a:p>
            <a:pPr marL="0" indent="0">
              <a:buNone/>
            </a:pPr>
            <a:r>
              <a:rPr lang="en-US" sz="2400" i="1" dirty="0">
                <a:solidFill>
                  <a:srgbClr val="1F497D"/>
                </a:solidFill>
                <a:latin typeface="Inconsolata"/>
                <a:cs typeface="Inconsolata"/>
              </a:rPr>
              <a:t>{:ok, #PID&lt;0.57.0&gt;}</a:t>
            </a:r>
          </a:p>
          <a:p>
            <a:pPr marL="0" indent="0">
              <a:buNone/>
            </a:pPr>
            <a:r>
              <a:rPr lang="en-US" sz="2400" dirty="0" err="1">
                <a:latin typeface="Inconsolata"/>
                <a:cs typeface="Inconsolata"/>
              </a:rPr>
              <a:t>iex</a:t>
            </a:r>
            <a:r>
              <a:rPr lang="en-US" sz="2400" dirty="0">
                <a:latin typeface="Inconsolata"/>
                <a:cs typeface="Inconsolata"/>
              </a:rPr>
              <a:t>&gt; </a:t>
            </a:r>
            <a:r>
              <a:rPr lang="en-US" sz="2400" dirty="0" err="1" smtClean="0">
                <a:latin typeface="Inconsolata"/>
                <a:cs typeface="Inconsolata"/>
              </a:rPr>
              <a:t>Agent.update</a:t>
            </a:r>
            <a:r>
              <a:rPr lang="en-US" sz="2400" dirty="0" smtClean="0">
                <a:latin typeface="Inconsolata"/>
                <a:cs typeface="Inconsolata"/>
              </a:rPr>
              <a:t>(agent, </a:t>
            </a:r>
            <a:r>
              <a:rPr lang="en-US" sz="2400" dirty="0" err="1" smtClean="0">
                <a:latin typeface="Inconsolata"/>
                <a:cs typeface="Inconsolata"/>
              </a:rPr>
              <a:t>fn</a:t>
            </a:r>
            <a:r>
              <a:rPr lang="en-US" sz="2400" dirty="0" smtClean="0">
                <a:latin typeface="Inconsolata"/>
                <a:cs typeface="Inconsolata"/>
              </a:rPr>
              <a:t> list-&gt;["</a:t>
            </a:r>
            <a:r>
              <a:rPr lang="en-US" sz="2400" dirty="0" err="1" smtClean="0">
                <a:latin typeface="Inconsolata"/>
                <a:cs typeface="Inconsolata"/>
              </a:rPr>
              <a:t>eggs"|list</a:t>
            </a:r>
            <a:r>
              <a:rPr lang="en-US" sz="2400" dirty="0" smtClean="0">
                <a:latin typeface="Inconsolata"/>
                <a:cs typeface="Inconsolata"/>
              </a:rPr>
              <a:t>] end)</a:t>
            </a:r>
            <a:endParaRPr lang="en-US" sz="2400" dirty="0">
              <a:latin typeface="Inconsolata"/>
              <a:cs typeface="Inconsolata"/>
            </a:endParaRPr>
          </a:p>
          <a:p>
            <a:pPr marL="0" indent="0">
              <a:buNone/>
            </a:pPr>
            <a:r>
              <a:rPr lang="en-US" sz="2400" i="1" dirty="0">
                <a:solidFill>
                  <a:srgbClr val="1F497D"/>
                </a:solidFill>
                <a:latin typeface="Inconsolata"/>
                <a:cs typeface="Inconsolata"/>
              </a:rPr>
              <a:t>:ok</a:t>
            </a:r>
          </a:p>
          <a:p>
            <a:pPr marL="0" indent="0">
              <a:buNone/>
            </a:pPr>
            <a:r>
              <a:rPr lang="en-US" sz="2400" dirty="0" err="1">
                <a:latin typeface="Inconsolata"/>
                <a:cs typeface="Inconsolata"/>
              </a:rPr>
              <a:t>iex</a:t>
            </a:r>
            <a:r>
              <a:rPr lang="en-US" sz="2400" dirty="0">
                <a:latin typeface="Inconsolata"/>
                <a:cs typeface="Inconsolata"/>
              </a:rPr>
              <a:t>&gt; </a:t>
            </a:r>
            <a:r>
              <a:rPr lang="en-US" sz="2400" dirty="0" err="1">
                <a:latin typeface="Inconsolata"/>
                <a:cs typeface="Inconsolata"/>
              </a:rPr>
              <a:t>Agent.update</a:t>
            </a:r>
            <a:r>
              <a:rPr lang="en-US" sz="2400" dirty="0">
                <a:latin typeface="Inconsolata"/>
                <a:cs typeface="Inconsolata"/>
              </a:rPr>
              <a:t>(agent, </a:t>
            </a:r>
            <a:r>
              <a:rPr lang="en-US" sz="2400" dirty="0" err="1">
                <a:latin typeface="Inconsolata"/>
                <a:cs typeface="Inconsolata"/>
              </a:rPr>
              <a:t>fn</a:t>
            </a:r>
            <a:r>
              <a:rPr lang="en-US" sz="2400" dirty="0">
                <a:latin typeface="Inconsolata"/>
                <a:cs typeface="Inconsolata"/>
              </a:rPr>
              <a:t> </a:t>
            </a:r>
            <a:r>
              <a:rPr lang="en-US" sz="2400" dirty="0" smtClean="0">
                <a:latin typeface="Inconsolata"/>
                <a:cs typeface="Inconsolata"/>
              </a:rPr>
              <a:t>list-&gt;[</a:t>
            </a:r>
            <a:r>
              <a:rPr lang="en-US" sz="2400" dirty="0">
                <a:latin typeface="Inconsolata"/>
                <a:cs typeface="Inconsolata"/>
              </a:rPr>
              <a:t>"</a:t>
            </a:r>
            <a:r>
              <a:rPr lang="en-US" sz="2400" dirty="0" err="1">
                <a:latin typeface="Inconsolata"/>
                <a:cs typeface="Inconsolata"/>
              </a:rPr>
              <a:t>milk"|list</a:t>
            </a:r>
            <a:r>
              <a:rPr lang="en-US" sz="2400" dirty="0">
                <a:latin typeface="Inconsolata"/>
                <a:cs typeface="Inconsolata"/>
              </a:rPr>
              <a:t>] end)</a:t>
            </a:r>
          </a:p>
          <a:p>
            <a:pPr marL="0" indent="0">
              <a:buNone/>
            </a:pPr>
            <a:r>
              <a:rPr lang="en-US" sz="2400" i="1" dirty="0">
                <a:solidFill>
                  <a:srgbClr val="1F497D"/>
                </a:solidFill>
                <a:latin typeface="Inconsolata"/>
                <a:cs typeface="Inconsolata"/>
              </a:rPr>
              <a:t>:ok</a:t>
            </a:r>
          </a:p>
          <a:p>
            <a:pPr marL="0" indent="0">
              <a:buNone/>
            </a:pPr>
            <a:r>
              <a:rPr lang="en-US" sz="2400" dirty="0" err="1">
                <a:latin typeface="Inconsolata"/>
                <a:cs typeface="Inconsolata"/>
              </a:rPr>
              <a:t>iex</a:t>
            </a:r>
            <a:r>
              <a:rPr lang="en-US" sz="2400" dirty="0">
                <a:latin typeface="Inconsolata"/>
                <a:cs typeface="Inconsolata"/>
              </a:rPr>
              <a:t>&gt; </a:t>
            </a:r>
            <a:r>
              <a:rPr lang="en-US" sz="2400" dirty="0" err="1">
                <a:latin typeface="Inconsolata"/>
                <a:cs typeface="Inconsolata"/>
              </a:rPr>
              <a:t>Agent.get</a:t>
            </a:r>
            <a:r>
              <a:rPr lang="en-US" sz="2400" dirty="0">
                <a:latin typeface="Inconsolata"/>
                <a:cs typeface="Inconsolata"/>
              </a:rPr>
              <a:t>(agent, </a:t>
            </a:r>
            <a:r>
              <a:rPr lang="en-US" sz="2400" dirty="0" err="1">
                <a:latin typeface="Inconsolata"/>
                <a:cs typeface="Inconsolata"/>
              </a:rPr>
              <a:t>fn</a:t>
            </a:r>
            <a:r>
              <a:rPr lang="en-US" sz="2400" dirty="0">
                <a:latin typeface="Inconsolata"/>
                <a:cs typeface="Inconsolata"/>
              </a:rPr>
              <a:t> </a:t>
            </a:r>
            <a:r>
              <a:rPr lang="en-US" sz="2400" dirty="0" smtClean="0">
                <a:latin typeface="Inconsolata"/>
                <a:cs typeface="Inconsolata"/>
              </a:rPr>
              <a:t>list-&gt;list </a:t>
            </a:r>
            <a:r>
              <a:rPr lang="en-US" sz="2400" dirty="0">
                <a:latin typeface="Inconsolata"/>
                <a:cs typeface="Inconsolata"/>
              </a:rPr>
              <a:t>end)</a:t>
            </a:r>
          </a:p>
          <a:p>
            <a:pPr marL="0" indent="0">
              <a:buNone/>
            </a:pPr>
            <a:r>
              <a:rPr lang="en-US" sz="2400" i="1" dirty="0">
                <a:solidFill>
                  <a:srgbClr val="1F497D"/>
                </a:solidFill>
                <a:latin typeface="Inconsolata"/>
                <a:cs typeface="Inconsolata"/>
              </a:rPr>
              <a:t>["milk", "eggs"]</a:t>
            </a:r>
          </a:p>
          <a:p>
            <a:pPr marL="0" indent="0">
              <a:buNone/>
            </a:pPr>
            <a:r>
              <a:rPr lang="en-US" sz="2400" dirty="0" err="1">
                <a:latin typeface="Inconsolata"/>
                <a:cs typeface="Inconsolata"/>
              </a:rPr>
              <a:t>iex</a:t>
            </a:r>
            <a:r>
              <a:rPr lang="en-US" sz="2400" dirty="0">
                <a:latin typeface="Inconsolata"/>
                <a:cs typeface="Inconsolata"/>
              </a:rPr>
              <a:t>&gt; </a:t>
            </a:r>
            <a:r>
              <a:rPr lang="en-US" sz="2400" dirty="0" err="1">
                <a:latin typeface="Inconsolata"/>
                <a:cs typeface="Inconsolata"/>
              </a:rPr>
              <a:t>Agent.stop</a:t>
            </a:r>
            <a:r>
              <a:rPr lang="en-US" sz="2400" dirty="0">
                <a:latin typeface="Inconsolata"/>
                <a:cs typeface="Inconsolata"/>
              </a:rPr>
              <a:t>(agent)</a:t>
            </a:r>
          </a:p>
          <a:p>
            <a:pPr marL="0" indent="0">
              <a:buNone/>
            </a:pPr>
            <a:r>
              <a:rPr lang="en-US" sz="2400" i="1" dirty="0">
                <a:solidFill>
                  <a:schemeClr val="tx2"/>
                </a:solidFill>
                <a:latin typeface="Inconsolata"/>
                <a:cs typeface="Inconsolata"/>
              </a:rPr>
              <a:t>:ok</a:t>
            </a:r>
          </a:p>
        </p:txBody>
      </p:sp>
    </p:spTree>
    <p:extLst>
      <p:ext uri="{BB962C8B-B14F-4D97-AF65-F5344CB8AC3E}">
        <p14:creationId xmlns:p14="http://schemas.microsoft.com/office/powerpoint/2010/main" val="37179337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55109"/>
            <a:ext cx="8229600" cy="417105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>
                <a:latin typeface="Inconsolata"/>
                <a:cs typeface="Inconsolata"/>
              </a:rPr>
              <a:t>task = </a:t>
            </a:r>
            <a:r>
              <a:rPr lang="en-US" sz="2800" dirty="0" err="1">
                <a:latin typeface="Inconsolata"/>
                <a:cs typeface="Inconsolata"/>
              </a:rPr>
              <a:t>Task.async</a:t>
            </a:r>
            <a:r>
              <a:rPr lang="en-US" sz="2800" dirty="0">
                <a:latin typeface="Inconsolata"/>
                <a:cs typeface="Inconsolata"/>
              </a:rPr>
              <a:t>(</a:t>
            </a:r>
            <a:r>
              <a:rPr lang="en-US" sz="2800" dirty="0" err="1">
                <a:latin typeface="Inconsolata"/>
                <a:cs typeface="Inconsolata"/>
              </a:rPr>
              <a:t>fn</a:t>
            </a:r>
            <a:r>
              <a:rPr lang="en-US" sz="2800" dirty="0">
                <a:latin typeface="Inconsolata"/>
                <a:cs typeface="Inconsolata"/>
              </a:rPr>
              <a:t> -&gt; </a:t>
            </a:r>
            <a:r>
              <a:rPr lang="en-US" sz="2800" dirty="0" err="1">
                <a:latin typeface="Inconsolata"/>
                <a:cs typeface="Inconsolata"/>
              </a:rPr>
              <a:t>do_some_work</a:t>
            </a:r>
            <a:r>
              <a:rPr lang="en-US" sz="2800" dirty="0">
                <a:latin typeface="Inconsolata"/>
                <a:cs typeface="Inconsolata"/>
              </a:rPr>
              <a:t>() end</a:t>
            </a:r>
            <a:r>
              <a:rPr lang="en-US" sz="2800" dirty="0" smtClean="0">
                <a:latin typeface="Inconsolata"/>
                <a:cs typeface="Inconsolata"/>
              </a:rPr>
              <a:t>)</a:t>
            </a:r>
            <a:br>
              <a:rPr lang="en-US" sz="2800" dirty="0" smtClean="0">
                <a:latin typeface="Inconsolata"/>
                <a:cs typeface="Inconsolata"/>
              </a:rPr>
            </a:br>
            <a:endParaRPr lang="en-US" sz="2800" dirty="0">
              <a:latin typeface="Inconsolata"/>
              <a:cs typeface="Inconsolata"/>
            </a:endParaRPr>
          </a:p>
          <a:p>
            <a:pPr marL="0" indent="0">
              <a:buNone/>
            </a:pPr>
            <a:r>
              <a:rPr lang="en-US" sz="2800" dirty="0" smtClean="0">
                <a:latin typeface="Inconsolata"/>
                <a:cs typeface="Inconsolata"/>
              </a:rPr>
              <a:t>data = </a:t>
            </a:r>
            <a:r>
              <a:rPr lang="en-US" sz="2800" dirty="0" err="1">
                <a:latin typeface="Inconsolata"/>
                <a:cs typeface="Inconsolata"/>
              </a:rPr>
              <a:t>do_some_other_work</a:t>
            </a:r>
            <a:r>
              <a:rPr lang="en-US" sz="2800" dirty="0">
                <a:latin typeface="Inconsolata"/>
                <a:cs typeface="Inconsolata"/>
              </a:rPr>
              <a:t>(</a:t>
            </a:r>
            <a:r>
              <a:rPr lang="en-US" sz="2800" dirty="0" smtClean="0">
                <a:latin typeface="Inconsolata"/>
                <a:cs typeface="Inconsolata"/>
              </a:rPr>
              <a:t>)</a:t>
            </a:r>
          </a:p>
          <a:p>
            <a:pPr marL="0" indent="0">
              <a:buNone/>
            </a:pPr>
            <a:r>
              <a:rPr lang="en-US" sz="2800" i="1" dirty="0" smtClean="0">
                <a:latin typeface="Inconsolata"/>
                <a:cs typeface="Inconsolata"/>
              </a:rPr>
              <a:t/>
            </a:r>
            <a:br>
              <a:rPr lang="en-US" sz="2800" i="1" dirty="0" smtClean="0">
                <a:latin typeface="Inconsolata"/>
                <a:cs typeface="Inconsolata"/>
              </a:rPr>
            </a:br>
            <a:r>
              <a:rPr lang="en-US" sz="2800" i="1" dirty="0" smtClean="0">
                <a:latin typeface="Inconsolata"/>
                <a:cs typeface="Inconsolata"/>
              </a:rPr>
              <a:t># Next, await the response from </a:t>
            </a:r>
            <a:r>
              <a:rPr lang="en-US" sz="2800" i="1" dirty="0" err="1" smtClean="0">
                <a:latin typeface="Inconsolata"/>
                <a:cs typeface="Inconsolata"/>
              </a:rPr>
              <a:t>do_some_work</a:t>
            </a:r>
            <a:endParaRPr lang="en-US" sz="2800" i="1" dirty="0" smtClean="0">
              <a:latin typeface="Inconsolata"/>
              <a:cs typeface="Inconsolata"/>
            </a:endParaRPr>
          </a:p>
          <a:p>
            <a:pPr marL="0" indent="0">
              <a:buNone/>
            </a:pPr>
            <a:r>
              <a:rPr lang="en-US" sz="2800" dirty="0" err="1" smtClean="0">
                <a:latin typeface="Inconsolata"/>
                <a:cs typeface="Inconsolata"/>
              </a:rPr>
              <a:t>other_data</a:t>
            </a:r>
            <a:r>
              <a:rPr lang="en-US" sz="2800" dirty="0" smtClean="0">
                <a:latin typeface="Inconsolata"/>
                <a:cs typeface="Inconsolata"/>
              </a:rPr>
              <a:t> = </a:t>
            </a:r>
            <a:r>
              <a:rPr lang="en-US" sz="2800" dirty="0" err="1">
                <a:latin typeface="Inconsolata"/>
                <a:cs typeface="Inconsolata"/>
              </a:rPr>
              <a:t>Task.await</a:t>
            </a:r>
            <a:r>
              <a:rPr lang="en-US" sz="2800" dirty="0">
                <a:latin typeface="Inconsolata"/>
                <a:cs typeface="Inconsolata"/>
              </a:rPr>
              <a:t>(task)</a:t>
            </a:r>
          </a:p>
        </p:txBody>
      </p:sp>
    </p:spTree>
    <p:extLst>
      <p:ext uri="{BB962C8B-B14F-4D97-AF65-F5344CB8AC3E}">
        <p14:creationId xmlns:p14="http://schemas.microsoft.com/office/powerpoint/2010/main" val="27903217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25688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Two Neat Extra Bits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39499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59171"/>
            <a:ext cx="8229600" cy="4525963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4800" dirty="0" smtClean="0">
                <a:solidFill>
                  <a:srgbClr val="FFFFFF"/>
                </a:solidFill>
              </a:rPr>
              <a:t>Phoenix is to Elixir</a:t>
            </a:r>
          </a:p>
          <a:p>
            <a:pPr marL="0" indent="0" algn="ctr">
              <a:buNone/>
            </a:pPr>
            <a:r>
              <a:rPr lang="en-US" sz="4800" dirty="0" smtClean="0">
                <a:solidFill>
                  <a:srgbClr val="FFFFFF"/>
                </a:solidFill>
              </a:rPr>
              <a:t>as</a:t>
            </a:r>
          </a:p>
          <a:p>
            <a:pPr marL="0" indent="0" algn="ctr">
              <a:buNone/>
            </a:pPr>
            <a:r>
              <a:rPr lang="en-US" sz="4800" dirty="0" smtClean="0">
                <a:solidFill>
                  <a:srgbClr val="FFFFFF"/>
                </a:solidFill>
              </a:rPr>
              <a:t>Rails </a:t>
            </a:r>
            <a:r>
              <a:rPr lang="en-US" sz="4800" dirty="0">
                <a:solidFill>
                  <a:srgbClr val="FFFFFF"/>
                </a:solidFill>
              </a:rPr>
              <a:t>is to Ruby</a:t>
            </a:r>
          </a:p>
          <a:p>
            <a:pPr marL="0" indent="0" algn="ctr">
              <a:buNone/>
            </a:pPr>
            <a:endParaRPr lang="en-US" sz="4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97341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11494"/>
            <a:ext cx="8229600" cy="5314670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4400" dirty="0" err="1" smtClean="0">
                <a:solidFill>
                  <a:srgbClr val="FFFFFF"/>
                </a:solidFill>
              </a:rPr>
              <a:t>Ecto</a:t>
            </a:r>
            <a:r>
              <a:rPr lang="en-US" sz="4400" dirty="0" smtClean="0">
                <a:solidFill>
                  <a:srgbClr val="FFFFFF"/>
                </a:solidFill>
              </a:rPr>
              <a:t> is to Elixir</a:t>
            </a:r>
          </a:p>
          <a:p>
            <a:pPr marL="0" indent="0" algn="ctr">
              <a:buNone/>
            </a:pPr>
            <a:r>
              <a:rPr lang="en-US" sz="4400" dirty="0" smtClean="0">
                <a:solidFill>
                  <a:srgbClr val="FFFFFF"/>
                </a:solidFill>
              </a:rPr>
              <a:t>as</a:t>
            </a:r>
          </a:p>
          <a:p>
            <a:pPr marL="0" indent="0" algn="ctr">
              <a:buNone/>
            </a:pPr>
            <a:r>
              <a:rPr lang="en-US" sz="4400" dirty="0" smtClean="0">
                <a:solidFill>
                  <a:srgbClr val="FFFFFF"/>
                </a:solidFill>
              </a:rPr>
              <a:t>Active Record is </a:t>
            </a:r>
            <a:r>
              <a:rPr lang="en-US" sz="4400" dirty="0">
                <a:solidFill>
                  <a:srgbClr val="FFFFFF"/>
                </a:solidFill>
              </a:rPr>
              <a:t>to Ruby</a:t>
            </a:r>
          </a:p>
          <a:p>
            <a:pPr marL="0" indent="0" algn="ctr">
              <a:buNone/>
            </a:pPr>
            <a:r>
              <a:rPr lang="en-US" sz="4400" dirty="0" smtClean="0">
                <a:solidFill>
                  <a:srgbClr val="FFFFFF"/>
                </a:solidFill>
              </a:rPr>
              <a:t>as </a:t>
            </a:r>
          </a:p>
          <a:p>
            <a:pPr marL="0" indent="0" algn="ctr">
              <a:buNone/>
            </a:pPr>
            <a:r>
              <a:rPr lang="en-US" sz="4400" dirty="0" smtClean="0">
                <a:solidFill>
                  <a:srgbClr val="FFFFFF"/>
                </a:solidFill>
              </a:rPr>
              <a:t>LINQ is to .NET</a:t>
            </a:r>
            <a:endParaRPr lang="en-US" sz="4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92396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609300" y="2770024"/>
            <a:ext cx="5846029" cy="149997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smtClean="0">
                <a:solidFill>
                  <a:schemeClr val="bg1"/>
                </a:solidFill>
              </a:rPr>
              <a:t>Time for a demo?</a:t>
            </a:r>
            <a:endParaRPr lang="en-US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79963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7800" y="4241800"/>
            <a:ext cx="2616200" cy="2616200"/>
          </a:xfrm>
          <a:prstGeom prst="rect">
            <a:avLst/>
          </a:prstGeom>
        </p:spPr>
      </p:pic>
      <p:sp>
        <p:nvSpPr>
          <p:cNvPr id="4" name="Rounded Rectangular Callout 3"/>
          <p:cNvSpPr/>
          <p:nvPr/>
        </p:nvSpPr>
        <p:spPr>
          <a:xfrm>
            <a:off x="1371600" y="660400"/>
            <a:ext cx="6756400" cy="2184400"/>
          </a:xfrm>
          <a:prstGeom prst="wedgeRoundRectCallout">
            <a:avLst>
              <a:gd name="adj1" fmla="val -92561"/>
              <a:gd name="adj2" fmla="val 185905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Agile and Ruby have had a huge influence on all </a:t>
            </a:r>
            <a:r>
              <a:rPr lang="en-US" sz="4000" dirty="0" err="1" smtClean="0"/>
              <a:t>devs</a:t>
            </a:r>
            <a:r>
              <a:rPr lang="en-US" sz="4000" dirty="0" smtClean="0"/>
              <a:t>.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7649498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81000"/>
            <a:ext cx="9144000" cy="60945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What We’ve Learned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2659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" y="0"/>
            <a:ext cx="4570884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945419" y="592359"/>
            <a:ext cx="381517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bg1"/>
                </a:solidFill>
              </a:rPr>
              <a:t>Everything </a:t>
            </a:r>
            <a:br>
              <a:rPr lang="en-US" sz="3200" dirty="0" smtClean="0">
                <a:solidFill>
                  <a:schemeClr val="bg1"/>
                </a:solidFill>
              </a:rPr>
            </a:br>
            <a:r>
              <a:rPr lang="en-US" sz="3200" dirty="0" smtClean="0">
                <a:solidFill>
                  <a:schemeClr val="bg1"/>
                </a:solidFill>
              </a:rPr>
              <a:t>available </a:t>
            </a:r>
            <a:br>
              <a:rPr lang="en-US" sz="3200" dirty="0" smtClean="0">
                <a:solidFill>
                  <a:schemeClr val="bg1"/>
                </a:solidFill>
              </a:rPr>
            </a:br>
            <a:r>
              <a:rPr lang="en-US" sz="3200" dirty="0" smtClean="0">
                <a:solidFill>
                  <a:schemeClr val="bg1"/>
                </a:solidFill>
              </a:rPr>
              <a:t>to Erlang</a:t>
            </a:r>
            <a:br>
              <a:rPr lang="en-US" sz="3200" dirty="0" smtClean="0">
                <a:solidFill>
                  <a:schemeClr val="bg1"/>
                </a:solidFill>
              </a:rPr>
            </a:br>
            <a:r>
              <a:rPr lang="en-US" sz="3200" dirty="0" smtClean="0">
                <a:solidFill>
                  <a:schemeClr val="bg1"/>
                </a:solidFill>
              </a:rPr>
              <a:t>is available </a:t>
            </a:r>
            <a:br>
              <a:rPr lang="en-US" sz="3200" dirty="0" smtClean="0">
                <a:solidFill>
                  <a:schemeClr val="bg1"/>
                </a:solidFill>
              </a:rPr>
            </a:br>
            <a:r>
              <a:rPr lang="en-US" sz="3200" dirty="0" smtClean="0">
                <a:solidFill>
                  <a:schemeClr val="bg1"/>
                </a:solidFill>
              </a:rPr>
              <a:t>to Elixir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945419" y="3867243"/>
            <a:ext cx="381517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bg1"/>
                </a:solidFill>
              </a:rPr>
              <a:t>Zero </a:t>
            </a:r>
            <a:br>
              <a:rPr lang="en-US" sz="3200" dirty="0" smtClean="0">
                <a:solidFill>
                  <a:schemeClr val="bg1"/>
                </a:solidFill>
              </a:rPr>
            </a:br>
            <a:r>
              <a:rPr lang="en-US" sz="3200" dirty="0" smtClean="0">
                <a:solidFill>
                  <a:schemeClr val="bg1"/>
                </a:solidFill>
              </a:rPr>
              <a:t>inter-op</a:t>
            </a:r>
            <a:br>
              <a:rPr lang="en-US" sz="3200" dirty="0" smtClean="0">
                <a:solidFill>
                  <a:schemeClr val="bg1"/>
                </a:solidFill>
              </a:rPr>
            </a:br>
            <a:r>
              <a:rPr lang="en-US" sz="3200" dirty="0" smtClean="0">
                <a:solidFill>
                  <a:schemeClr val="bg1"/>
                </a:solidFill>
              </a:rPr>
              <a:t>penalties </a:t>
            </a:r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30077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181094" cy="692014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181094" y="592360"/>
            <a:ext cx="396290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u="sng" dirty="0" smtClean="0">
                <a:solidFill>
                  <a:schemeClr val="bg1"/>
                </a:solidFill>
              </a:rPr>
              <a:t>Erlang</a:t>
            </a:r>
            <a:r>
              <a:rPr lang="en-US" sz="3200" dirty="0" smtClean="0">
                <a:solidFill>
                  <a:schemeClr val="bg1"/>
                </a:solidFill>
              </a:rPr>
              <a:t/>
            </a:r>
            <a:br>
              <a:rPr lang="en-US" sz="3200" dirty="0" smtClean="0">
                <a:solidFill>
                  <a:schemeClr val="bg1"/>
                </a:solidFill>
              </a:rPr>
            </a:br>
            <a:r>
              <a:rPr lang="en-US" sz="3200" dirty="0" smtClean="0">
                <a:solidFill>
                  <a:schemeClr val="bg1"/>
                </a:solidFill>
              </a:rPr>
              <a:t>makes the hard </a:t>
            </a:r>
            <a:br>
              <a:rPr lang="en-US" sz="3200" dirty="0" smtClean="0">
                <a:solidFill>
                  <a:schemeClr val="bg1"/>
                </a:solidFill>
              </a:rPr>
            </a:br>
            <a:r>
              <a:rPr lang="en-US" sz="3200" dirty="0" smtClean="0">
                <a:solidFill>
                  <a:schemeClr val="bg1"/>
                </a:solidFill>
              </a:rPr>
              <a:t>things easy</a:t>
            </a:r>
          </a:p>
          <a:p>
            <a:pPr algn="ctr"/>
            <a:r>
              <a:rPr lang="en-US" sz="3200" dirty="0" smtClean="0">
                <a:solidFill>
                  <a:schemeClr val="bg1"/>
                </a:solidFill>
              </a:rPr>
              <a:t>and the easy </a:t>
            </a:r>
            <a:br>
              <a:rPr lang="en-US" sz="3200" dirty="0" smtClean="0">
                <a:solidFill>
                  <a:schemeClr val="bg1"/>
                </a:solidFill>
              </a:rPr>
            </a:br>
            <a:r>
              <a:rPr lang="en-US" sz="3200" dirty="0" smtClean="0">
                <a:solidFill>
                  <a:schemeClr val="bg1"/>
                </a:solidFill>
              </a:rPr>
              <a:t>things hard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181094" y="3639348"/>
            <a:ext cx="396290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u="sng" dirty="0" smtClean="0">
                <a:solidFill>
                  <a:schemeClr val="bg1"/>
                </a:solidFill>
              </a:rPr>
              <a:t>Elixir</a:t>
            </a:r>
            <a:br>
              <a:rPr lang="en-US" sz="3200" b="1" u="sng" dirty="0" smtClean="0">
                <a:solidFill>
                  <a:schemeClr val="bg1"/>
                </a:solidFill>
              </a:rPr>
            </a:br>
            <a:r>
              <a:rPr lang="en-US" sz="3200" dirty="0" smtClean="0">
                <a:solidFill>
                  <a:schemeClr val="bg1"/>
                </a:solidFill>
              </a:rPr>
              <a:t>makes the hard</a:t>
            </a:r>
            <a:br>
              <a:rPr lang="en-US" sz="3200" dirty="0" smtClean="0">
                <a:solidFill>
                  <a:schemeClr val="bg1"/>
                </a:solidFill>
              </a:rPr>
            </a:br>
            <a:r>
              <a:rPr lang="en-US" sz="3200" dirty="0" smtClean="0">
                <a:solidFill>
                  <a:schemeClr val="bg1"/>
                </a:solidFill>
              </a:rPr>
              <a:t>things easy</a:t>
            </a:r>
          </a:p>
          <a:p>
            <a:pPr algn="ctr"/>
            <a:r>
              <a:rPr lang="en-US" sz="3200" dirty="0" smtClean="0">
                <a:solidFill>
                  <a:schemeClr val="bg1"/>
                </a:solidFill>
              </a:rPr>
              <a:t>and the easy </a:t>
            </a:r>
            <a:br>
              <a:rPr lang="en-US" sz="3200" dirty="0" smtClean="0">
                <a:solidFill>
                  <a:schemeClr val="bg1"/>
                </a:solidFill>
              </a:rPr>
            </a:br>
            <a:r>
              <a:rPr lang="en-US" sz="3200" dirty="0" smtClean="0">
                <a:solidFill>
                  <a:schemeClr val="bg1"/>
                </a:solidFill>
              </a:rPr>
              <a:t>things easy too</a:t>
            </a:r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28762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626" y="823585"/>
            <a:ext cx="7450585" cy="546156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4282" y="823585"/>
            <a:ext cx="3368696" cy="3110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0719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3347" y="2201271"/>
            <a:ext cx="1923047" cy="2410219"/>
          </a:xfrm>
          <a:prstGeom prst="rect">
            <a:avLst/>
          </a:prstGeom>
          <a:ln w="12700" cmpd="sng">
            <a:solidFill>
              <a:schemeClr val="tx1"/>
            </a:solidFill>
          </a:ln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7200" dirty="0" smtClean="0"/>
              <a:t>Books</a:t>
            </a:r>
            <a:endParaRPr lang="en-US" sz="72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1" y="2212581"/>
            <a:ext cx="1989666" cy="2387599"/>
          </a:xfrm>
          <a:prstGeom prst="rect">
            <a:avLst/>
          </a:prstGeom>
          <a:ln w="12700" cmpd="sng">
            <a:solidFill>
              <a:schemeClr val="tx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2874" y="2201271"/>
            <a:ext cx="1846125" cy="2410219"/>
          </a:xfrm>
          <a:prstGeom prst="rect">
            <a:avLst/>
          </a:prstGeom>
          <a:ln w="12700" cmpd="sng">
            <a:solidFill>
              <a:schemeClr val="tx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15479" y="2201270"/>
            <a:ext cx="1671321" cy="2410220"/>
          </a:xfrm>
          <a:prstGeom prst="rect">
            <a:avLst/>
          </a:prstGeom>
          <a:ln w="12700" cmpd="sng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54608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1078"/>
    </mc:Choice>
    <mc:Fallback xmlns="">
      <p:transition spd="slow" advTm="191078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710298" y="2619346"/>
            <a:ext cx="5448755" cy="2546918"/>
            <a:chOff x="1807987" y="2856427"/>
            <a:chExt cx="5448755" cy="2546918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32277" y="2856427"/>
              <a:ext cx="3024465" cy="2546918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07987" y="3103988"/>
              <a:ext cx="2062276" cy="2062276"/>
            </a:xfrm>
            <a:prstGeom prst="rect">
              <a:avLst/>
            </a:prstGeom>
          </p:spPr>
        </p:pic>
      </p:grpSp>
      <p:sp>
        <p:nvSpPr>
          <p:cNvPr id="8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7200" dirty="0" smtClean="0"/>
              <a:t>Elixir Sips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3102142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1078"/>
    </mc:Choice>
    <mc:Fallback xmlns="">
      <p:transition spd="slow" advTm="191078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58794" y="1733395"/>
            <a:ext cx="9202794" cy="27008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59390" y="245444"/>
            <a:ext cx="8001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/>
              <a:t>Join your local polyglot FP group</a:t>
            </a:r>
            <a:endParaRPr lang="en-US" sz="4000" b="1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8794" y="1916596"/>
            <a:ext cx="2063028" cy="237516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6989" y="1922687"/>
            <a:ext cx="2359049" cy="235904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64854" y="5007079"/>
            <a:ext cx="8001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/>
              <a:t>http://nashfp.org</a:t>
            </a:r>
            <a:endParaRPr lang="en-US" sz="4000" b="1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6145" y="1909633"/>
            <a:ext cx="5620745" cy="2369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055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2418"/>
    </mc:Choice>
    <mc:Fallback xmlns="">
      <p:transition spd="slow" advTm="52418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018" y="1"/>
            <a:ext cx="77328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5437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FFFF"/>
                </a:solidFill>
              </a:rPr>
              <a:t>FP and Ethics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/>
          <a:srcRect t="7766" b="7766"/>
          <a:stretch>
            <a:fillRect/>
          </a:stretch>
        </p:blipFill>
        <p:spPr>
          <a:xfrm>
            <a:off x="457200" y="1417638"/>
            <a:ext cx="8229600" cy="4525963"/>
          </a:xfrm>
        </p:spPr>
      </p:pic>
    </p:spTree>
    <p:extLst>
      <p:ext uri="{BB962C8B-B14F-4D97-AF65-F5344CB8AC3E}">
        <p14:creationId xmlns:p14="http://schemas.microsoft.com/office/powerpoint/2010/main" val="3358400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8231" y="-170425"/>
            <a:ext cx="9293678" cy="705194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1"/>
            <a:ext cx="91440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695325" y="1641038"/>
            <a:ext cx="7315200" cy="17543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4000" dirty="0"/>
              <a:t>Bryan </a:t>
            </a:r>
            <a:r>
              <a:rPr lang="en-US" sz="4000" dirty="0" smtClean="0"/>
              <a:t>Hunter</a:t>
            </a:r>
            <a:endParaRPr lang="en-US" sz="2800" dirty="0"/>
          </a:p>
          <a:p>
            <a:pPr>
              <a:buNone/>
            </a:pPr>
            <a:r>
              <a:rPr lang="en-US" sz="3600" dirty="0"/>
              <a:t>Twitter: </a:t>
            </a:r>
            <a:r>
              <a:rPr lang="en-US" sz="3600" b="1" dirty="0"/>
              <a:t>@</a:t>
            </a:r>
            <a:r>
              <a:rPr lang="en-US" sz="3600" b="1" dirty="0" err="1"/>
              <a:t>bryan_hunter</a:t>
            </a:r>
            <a:endParaRPr lang="en-US" sz="3600" b="1" dirty="0"/>
          </a:p>
          <a:p>
            <a:pPr>
              <a:buNone/>
            </a:pPr>
            <a:r>
              <a:rPr lang="en-US" sz="2800" dirty="0" smtClean="0"/>
              <a:t>Email</a:t>
            </a:r>
            <a:r>
              <a:rPr lang="en-US" sz="2800" dirty="0"/>
              <a:t>: </a:t>
            </a:r>
            <a:r>
              <a:rPr lang="en-US" sz="2800" dirty="0" err="1" smtClean="0"/>
              <a:t>bryan.hunter@fireflylogic.com</a:t>
            </a:r>
            <a:endParaRPr lang="en-US" sz="2800" dirty="0" smtClean="0"/>
          </a:p>
        </p:txBody>
      </p:sp>
      <p:sp>
        <p:nvSpPr>
          <p:cNvPr id="2" name="Rectangle 1"/>
          <p:cNvSpPr/>
          <p:nvPr/>
        </p:nvSpPr>
        <p:spPr>
          <a:xfrm>
            <a:off x="695325" y="3677891"/>
            <a:ext cx="519112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4000" dirty="0"/>
              <a:t>Firefly Logic, Inc.</a:t>
            </a:r>
          </a:p>
          <a:p>
            <a:r>
              <a:rPr lang="en-US" sz="2000" dirty="0"/>
              <a:t>1000 Main </a:t>
            </a:r>
            <a:r>
              <a:rPr lang="en-US" sz="2000" dirty="0" smtClean="0"/>
              <a:t>Street #201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/>
              <a:t>Nashville, TN </a:t>
            </a:r>
            <a:r>
              <a:rPr lang="en-US" sz="2000" dirty="0" smtClean="0"/>
              <a:t>37206</a:t>
            </a:r>
          </a:p>
          <a:p>
            <a:r>
              <a:rPr lang="en-US" sz="2800" dirty="0" smtClean="0"/>
              <a:t>http://</a:t>
            </a:r>
            <a:r>
              <a:rPr lang="en-US" sz="2800" dirty="0" err="1" smtClean="0"/>
              <a:t>fireflylogic.com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3600" b="1" dirty="0" err="1" smtClean="0"/>
              <a:t>contact@fireflylogic.com</a:t>
            </a:r>
            <a:endParaRPr lang="en-US" sz="28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0" y="347575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 smtClean="0"/>
              <a:t>Questions</a:t>
            </a:r>
            <a:r>
              <a:rPr lang="en-US" sz="4400" b="1" dirty="0" smtClean="0"/>
              <a:t>? </a:t>
            </a:r>
            <a:r>
              <a:rPr lang="en-US" sz="4400" b="1" dirty="0" smtClean="0"/>
              <a:t>Feedback?</a:t>
            </a:r>
            <a:endParaRPr lang="en-US" sz="4400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0763" y="3976674"/>
            <a:ext cx="1739524" cy="173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5480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7800" y="4241800"/>
            <a:ext cx="2616200" cy="2616200"/>
          </a:xfrm>
          <a:prstGeom prst="rect">
            <a:avLst/>
          </a:prstGeom>
        </p:spPr>
      </p:pic>
      <p:sp>
        <p:nvSpPr>
          <p:cNvPr id="4" name="Rounded Rectangular Callout 3"/>
          <p:cNvSpPr/>
          <p:nvPr/>
        </p:nvSpPr>
        <p:spPr>
          <a:xfrm>
            <a:off x="1371600" y="660400"/>
            <a:ext cx="6756400" cy="2184400"/>
          </a:xfrm>
          <a:prstGeom prst="wedgeRoundRectCallout">
            <a:avLst>
              <a:gd name="adj1" fmla="val -92561"/>
              <a:gd name="adj2" fmla="val 185905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Wait… what are you doing </a:t>
            </a:r>
            <a:br>
              <a:rPr lang="en-US" sz="4000" dirty="0" smtClean="0"/>
            </a:br>
            <a:r>
              <a:rPr lang="en-US" sz="4000" dirty="0" smtClean="0"/>
              <a:t>in Bryan’s talk?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240209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796028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7800" y="4241800"/>
            <a:ext cx="2616200" cy="2616200"/>
          </a:xfrm>
          <a:prstGeom prst="rect">
            <a:avLst/>
          </a:prstGeom>
        </p:spPr>
      </p:pic>
      <p:sp>
        <p:nvSpPr>
          <p:cNvPr id="2" name="Rounded Rectangular Callout 1"/>
          <p:cNvSpPr/>
          <p:nvPr/>
        </p:nvSpPr>
        <p:spPr>
          <a:xfrm>
            <a:off x="2768600" y="558800"/>
            <a:ext cx="3175000" cy="3378200"/>
          </a:xfrm>
          <a:prstGeom prst="wedgeRoundRectCallout">
            <a:avLst>
              <a:gd name="adj1" fmla="val 68036"/>
              <a:gd name="adj2" fmla="val 78808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4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1050" y="730329"/>
            <a:ext cx="2051844" cy="2690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1625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937845" y="886489"/>
            <a:ext cx="7297617" cy="17543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 smtClean="0"/>
              <a:t>“Programmers not on board with functional programming in 5 years will be maintenance programmers.” </a:t>
            </a:r>
          </a:p>
        </p:txBody>
      </p:sp>
      <p:sp>
        <p:nvSpPr>
          <p:cNvPr id="8" name="Rectangle 7"/>
          <p:cNvSpPr/>
          <p:nvPr/>
        </p:nvSpPr>
        <p:spPr>
          <a:xfrm>
            <a:off x="937845" y="2958515"/>
            <a:ext cx="4572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 smtClean="0"/>
              <a:t>- Dave Thomas @</a:t>
            </a:r>
            <a:r>
              <a:rPr lang="en-US" sz="2400" dirty="0" err="1" smtClean="0"/>
              <a:t>pragdave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GOTO Chicago 2014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7118" y="4381025"/>
            <a:ext cx="1425453" cy="142545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7453" y="4381025"/>
            <a:ext cx="1425453" cy="142545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79130" y="4381025"/>
            <a:ext cx="1425453" cy="142545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7289" y="4381025"/>
            <a:ext cx="1425453" cy="142545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27800" y="4241800"/>
            <a:ext cx="2616200" cy="261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2730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42461"/>
            <a:ext cx="8229600" cy="2081946"/>
          </a:xfrm>
        </p:spPr>
        <p:txBody>
          <a:bodyPr>
            <a:normAutofit/>
          </a:bodyPr>
          <a:lstStyle/>
          <a:p>
            <a:r>
              <a:rPr lang="en-US" dirty="0" smtClean="0"/>
              <a:t>“The ‘</a:t>
            </a:r>
            <a:r>
              <a:rPr lang="en-US" i="1" dirty="0" smtClean="0"/>
              <a:t>When</a:t>
            </a:r>
            <a:r>
              <a:rPr lang="en-US" dirty="0" smtClean="0"/>
              <a:t>’ is pretty much now.”</a:t>
            </a:r>
            <a:br>
              <a:rPr lang="en-US" dirty="0" smtClean="0"/>
            </a:br>
            <a:endParaRPr lang="en-US" sz="27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708" y="2824407"/>
            <a:ext cx="2235200" cy="27432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497385" y="2864584"/>
            <a:ext cx="49530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/>
              <a:t>-Robert Martin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“Functional Programming What? Why? When?”</a:t>
            </a:r>
            <a:br>
              <a:rPr lang="en-US" dirty="0" smtClean="0"/>
            </a:br>
            <a:r>
              <a:rPr lang="en-US" dirty="0" smtClean="0"/>
              <a:t>NDC London 2013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6722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File:Erlang 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016" y="4209498"/>
            <a:ext cx="1171657" cy="995909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2130" y="2613998"/>
            <a:ext cx="2250886" cy="942002"/>
          </a:xfrm>
          <a:prstGeom prst="rect">
            <a:avLst/>
          </a:prstGeom>
        </p:spPr>
      </p:pic>
      <p:pic>
        <p:nvPicPr>
          <p:cNvPr id="8" name="Picture 7" descr="Firefly-Starbucks-Card-logo-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1371" y="642392"/>
            <a:ext cx="4481258" cy="103224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1241" y="2613997"/>
            <a:ext cx="1146346" cy="114634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38031" y="3980163"/>
            <a:ext cx="1464099" cy="1464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3770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4" descr="File:Chocolate candy piec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13360" y="-30480"/>
            <a:ext cx="9372600" cy="702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158241" y="193149"/>
            <a:ext cx="660440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/>
              <a:t>What is your language’s sweet spot?</a:t>
            </a:r>
            <a:endParaRPr lang="en-US" sz="2800" dirty="0"/>
          </a:p>
        </p:txBody>
      </p:sp>
      <p:sp>
        <p:nvSpPr>
          <p:cNvPr id="14" name="Rectangle 13"/>
          <p:cNvSpPr/>
          <p:nvPr/>
        </p:nvSpPr>
        <p:spPr>
          <a:xfrm>
            <a:off x="4445199" y="3990290"/>
            <a:ext cx="3006439" cy="9144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i="1" dirty="0" smtClean="0"/>
              <a:t>…within a single OS process…</a:t>
            </a:r>
            <a:endParaRPr lang="en-US" i="1" dirty="0"/>
          </a:p>
        </p:txBody>
      </p:sp>
      <p:sp>
        <p:nvSpPr>
          <p:cNvPr id="15" name="Rectangle 14"/>
          <p:cNvSpPr/>
          <p:nvPr/>
        </p:nvSpPr>
        <p:spPr>
          <a:xfrm>
            <a:off x="4445199" y="2702981"/>
            <a:ext cx="3006439" cy="9144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i="1" dirty="0" smtClean="0"/>
              <a:t>… on a single thread …</a:t>
            </a:r>
            <a:endParaRPr lang="en-US" i="1" dirty="0"/>
          </a:p>
        </p:txBody>
      </p:sp>
      <p:sp>
        <p:nvSpPr>
          <p:cNvPr id="16" name="Rectangle 15"/>
          <p:cNvSpPr/>
          <p:nvPr/>
        </p:nvSpPr>
        <p:spPr>
          <a:xfrm>
            <a:off x="4445199" y="1415672"/>
            <a:ext cx="3006439" cy="914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Doing Awesome-Thing-X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445199" y="5277598"/>
            <a:ext cx="3006439" cy="9144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i="1" dirty="0" smtClean="0"/>
              <a:t>…on a single computer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2771485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4" grpId="0" animBg="1"/>
      <p:bldP spid="15" grpId="0" animBg="1"/>
      <p:bldP spid="16" grpId="0" animBg="1"/>
      <p:bldP spid="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Vertical Scroll 5"/>
          <p:cNvSpPr/>
          <p:nvPr/>
        </p:nvSpPr>
        <p:spPr>
          <a:xfrm>
            <a:off x="5447043" y="314888"/>
            <a:ext cx="3557895" cy="6245279"/>
          </a:xfrm>
          <a:prstGeom prst="verticalScroll">
            <a:avLst/>
          </a:prstGeom>
          <a:solidFill>
            <a:srgbClr val="FFDFCF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82" y="-15483"/>
            <a:ext cx="5061204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82301" y="860694"/>
            <a:ext cx="2508369" cy="724244"/>
          </a:xfrm>
        </p:spPr>
        <p:txBody>
          <a:bodyPr>
            <a:normAutofit fontScale="90000"/>
          </a:bodyPr>
          <a:lstStyle/>
          <a:p>
            <a:r>
              <a:rPr lang="en-US" sz="3200" dirty="0" smtClean="0">
                <a:solidFill>
                  <a:srgbClr val="004300"/>
                </a:solidFill>
                <a:latin typeface="Copperplate Gothic Bold"/>
                <a:cs typeface="Copperplate Gothic Bold"/>
              </a:rPr>
              <a:t>History</a:t>
            </a:r>
            <a:br>
              <a:rPr lang="en-US" sz="3200" dirty="0" smtClean="0">
                <a:solidFill>
                  <a:srgbClr val="004300"/>
                </a:solidFill>
                <a:latin typeface="Copperplate Gothic Bold"/>
                <a:cs typeface="Copperplate Gothic Bold"/>
              </a:rPr>
            </a:br>
            <a:r>
              <a:rPr lang="en-US" sz="3200" dirty="0" smtClean="0">
                <a:solidFill>
                  <a:srgbClr val="004300"/>
                </a:solidFill>
                <a:latin typeface="Copperplate Gothic Bold"/>
                <a:cs typeface="Copperplate Gothic Bold"/>
              </a:rPr>
              <a:t>of Elixir</a:t>
            </a:r>
            <a:endParaRPr lang="en-US" sz="3200" dirty="0">
              <a:solidFill>
                <a:srgbClr val="004300"/>
              </a:solidFill>
              <a:latin typeface="Copperplate Gothic Bold"/>
              <a:cs typeface="Copperplate Gothic Bold"/>
            </a:endParaRPr>
          </a:p>
        </p:txBody>
      </p:sp>
      <p:pic>
        <p:nvPicPr>
          <p:cNvPr id="5" name="Picture 2" descr="File:Erlang log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4112" y="4967128"/>
            <a:ext cx="824537" cy="700857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1927" y="2078263"/>
            <a:ext cx="776722" cy="77672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57430" y="3216484"/>
            <a:ext cx="1157622" cy="1389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0454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Vertical Scroll 5"/>
          <p:cNvSpPr/>
          <p:nvPr/>
        </p:nvSpPr>
        <p:spPr>
          <a:xfrm>
            <a:off x="5447043" y="314888"/>
            <a:ext cx="3557895" cy="6245279"/>
          </a:xfrm>
          <a:prstGeom prst="verticalScroll">
            <a:avLst/>
          </a:prstGeom>
          <a:solidFill>
            <a:srgbClr val="FFDFCF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82" y="-15483"/>
            <a:ext cx="5061204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82301" y="860694"/>
            <a:ext cx="2508369" cy="724244"/>
          </a:xfrm>
        </p:spPr>
        <p:txBody>
          <a:bodyPr>
            <a:normAutofit fontScale="90000"/>
          </a:bodyPr>
          <a:lstStyle/>
          <a:p>
            <a:r>
              <a:rPr lang="en-US" sz="3200" dirty="0" smtClean="0">
                <a:solidFill>
                  <a:srgbClr val="004300"/>
                </a:solidFill>
                <a:latin typeface="Copperplate Gothic Bold"/>
                <a:cs typeface="Copperplate Gothic Bold"/>
              </a:rPr>
              <a:t>History</a:t>
            </a:r>
            <a:br>
              <a:rPr lang="en-US" sz="3200" dirty="0" smtClean="0">
                <a:solidFill>
                  <a:srgbClr val="004300"/>
                </a:solidFill>
                <a:latin typeface="Copperplate Gothic Bold"/>
                <a:cs typeface="Copperplate Gothic Bold"/>
              </a:rPr>
            </a:br>
            <a:r>
              <a:rPr lang="en-US" sz="3200" dirty="0" smtClean="0">
                <a:solidFill>
                  <a:srgbClr val="004300"/>
                </a:solidFill>
                <a:latin typeface="Copperplate Gothic Bold"/>
                <a:cs typeface="Copperplate Gothic Bold"/>
              </a:rPr>
              <a:t>of Elixir</a:t>
            </a:r>
            <a:endParaRPr lang="en-US" sz="3200" dirty="0">
              <a:solidFill>
                <a:srgbClr val="004300"/>
              </a:solidFill>
              <a:latin typeface="Copperplate Gothic Bold"/>
              <a:cs typeface="Copperplate Gothic Bold"/>
            </a:endParaRPr>
          </a:p>
        </p:txBody>
      </p:sp>
      <p:pic>
        <p:nvPicPr>
          <p:cNvPr id="5" name="Picture 2" descr="File:Erlang log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9658" y="4967128"/>
            <a:ext cx="824537" cy="700857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1927" y="2078263"/>
            <a:ext cx="776722" cy="77672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57430" y="3216484"/>
            <a:ext cx="1157622" cy="138914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02614" y="4851319"/>
            <a:ext cx="834307" cy="834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4745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3500"/>
            <a:ext cx="9144000" cy="672105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 rot="5223131">
            <a:off x="-23733" y="3822803"/>
            <a:ext cx="3171583" cy="727315"/>
          </a:xfrm>
          <a:prstGeom prst="rect">
            <a:avLst/>
          </a:prstGeom>
          <a:solidFill>
            <a:schemeClr val="accent5">
              <a:lumMod val="40000"/>
              <a:lumOff val="60000"/>
              <a:alpha val="70000"/>
            </a:schemeClr>
          </a:solidFill>
          <a:ln>
            <a:solidFill>
              <a:schemeClr val="tx1">
                <a:alpha val="40000"/>
              </a:schemeClr>
            </a:solidFill>
          </a:ln>
          <a:effectLst>
            <a:outerShdw blurRad="317500" dist="114300" dir="2700000" algn="tl" rotWithShape="0">
              <a:srgbClr val="000000">
                <a:alpha val="50000"/>
              </a:srgbClr>
            </a:outerShdw>
          </a:effectLst>
          <a:scene3d>
            <a:camera prst="orthographicFront"/>
            <a:lightRig rig="threePt" dir="t"/>
          </a:scene3d>
          <a:sp3d>
            <a:bevelT w="114300" prst="hardEdge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anchor="ctr" anchorCtr="0">
            <a:noAutofit/>
          </a:bodyPr>
          <a:lstStyle/>
          <a:p>
            <a:pPr algn="ctr"/>
            <a:r>
              <a:rPr lang="en-US" sz="3600" dirty="0">
                <a:solidFill>
                  <a:srgbClr val="768EBC"/>
                </a:solidFill>
                <a:effectLst>
                  <a:glow rad="279400">
                    <a:srgbClr val="DAE0FF">
                      <a:alpha val="60000"/>
                    </a:srgbClr>
                  </a:glow>
                  <a:outerShdw blurRad="123825" dist="38100" dir="2700000" algn="tl" rotWithShape="0">
                    <a:srgbClr val="000000">
                      <a:alpha val="43000"/>
                    </a:srgbClr>
                  </a:outerShdw>
                </a:effectLst>
                <a:latin typeface="Copperplate Gothic Bold"/>
                <a:cs typeface="Copperplate Gothic Bold"/>
              </a:rPr>
              <a:t>Erlang VM</a:t>
            </a:r>
          </a:p>
        </p:txBody>
      </p:sp>
      <p:sp>
        <p:nvSpPr>
          <p:cNvPr id="6" name="Rectangle 5"/>
          <p:cNvSpPr/>
          <p:nvPr/>
        </p:nvSpPr>
        <p:spPr>
          <a:xfrm rot="60000">
            <a:off x="3368116" y="3379279"/>
            <a:ext cx="2201129" cy="1342952"/>
          </a:xfrm>
          <a:prstGeom prst="rect">
            <a:avLst/>
          </a:prstGeom>
          <a:solidFill>
            <a:schemeClr val="bg2">
              <a:lumMod val="75000"/>
              <a:alpha val="75000"/>
            </a:schemeClr>
          </a:solidFill>
          <a:ln>
            <a:solidFill>
              <a:schemeClr val="tx1">
                <a:alpha val="40000"/>
              </a:schemeClr>
            </a:solidFill>
          </a:ln>
          <a:scene3d>
            <a:camera prst="orthographicFront"/>
            <a:lightRig rig="threePt" dir="t"/>
          </a:scene3d>
          <a:sp3d>
            <a:bevelT w="114300" prst="hardEdge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anchor="ctr" anchorCtr="0">
            <a:noAutofit/>
          </a:bodyPr>
          <a:lstStyle/>
          <a:p>
            <a:pPr algn="ctr">
              <a:lnSpc>
                <a:spcPct val="60000"/>
              </a:lnSpc>
            </a:pPr>
            <a:r>
              <a:rPr lang="en-US" sz="800" i="1" dirty="0" smtClean="0">
                <a:solidFill>
                  <a:srgbClr val="007400"/>
                </a:solidFill>
                <a:latin typeface="Engravers MT"/>
                <a:cs typeface="Copperplate Gothic Bold"/>
              </a:rPr>
              <a:t>tincture of </a:t>
            </a:r>
            <a:r>
              <a:rPr lang="en-US" sz="1000" i="1" dirty="0" smtClean="0">
                <a:solidFill>
                  <a:srgbClr val="007400"/>
                </a:solidFill>
                <a:latin typeface="Engravers MT"/>
                <a:cs typeface="Copperplate Gothic Bold"/>
              </a:rPr>
              <a:t/>
            </a:r>
            <a:br>
              <a:rPr lang="en-US" sz="1000" i="1" dirty="0" smtClean="0">
                <a:solidFill>
                  <a:srgbClr val="007400"/>
                </a:solidFill>
                <a:latin typeface="Engravers MT"/>
                <a:cs typeface="Copperplate Gothic Bold"/>
              </a:rPr>
            </a:br>
            <a:r>
              <a:rPr lang="en-US" sz="1000" i="1" dirty="0" smtClean="0">
                <a:solidFill>
                  <a:srgbClr val="007400"/>
                </a:solidFill>
                <a:latin typeface="Engravers MT"/>
                <a:cs typeface="Copperplate Gothic Bold"/>
              </a:rPr>
              <a:t/>
            </a:r>
            <a:br>
              <a:rPr lang="en-US" sz="1000" i="1" dirty="0" smtClean="0">
                <a:solidFill>
                  <a:srgbClr val="007400"/>
                </a:solidFill>
                <a:latin typeface="Engravers MT"/>
                <a:cs typeface="Copperplate Gothic Bold"/>
              </a:rPr>
            </a:br>
            <a:r>
              <a:rPr lang="en-US" sz="1000" i="1" dirty="0" smtClean="0">
                <a:solidFill>
                  <a:srgbClr val="007400"/>
                </a:solidFill>
                <a:latin typeface="Engravers MT"/>
                <a:cs typeface="Copperplate Gothic Bold"/>
              </a:rPr>
              <a:t>+ Erlang </a:t>
            </a:r>
            <a:r>
              <a:rPr lang="en-US" sz="1000" i="1" dirty="0">
                <a:solidFill>
                  <a:srgbClr val="007400"/>
                </a:solidFill>
                <a:latin typeface="Engravers MT"/>
                <a:cs typeface="Copperplate Gothic Bold"/>
              </a:rPr>
              <a:t>+ </a:t>
            </a:r>
            <a:r>
              <a:rPr lang="en-US" sz="1000" i="1" dirty="0" smtClean="0">
                <a:solidFill>
                  <a:srgbClr val="007400"/>
                </a:solidFill>
                <a:latin typeface="Engravers MT"/>
                <a:cs typeface="Copperplate Gothic Bold"/>
              </a:rPr>
              <a:t>Ruby</a:t>
            </a:r>
            <a:br>
              <a:rPr lang="en-US" sz="1000" i="1" dirty="0" smtClean="0">
                <a:solidFill>
                  <a:srgbClr val="007400"/>
                </a:solidFill>
                <a:latin typeface="Engravers MT"/>
                <a:cs typeface="Copperplate Gothic Bold"/>
              </a:rPr>
            </a:br>
            <a:r>
              <a:rPr lang="en-US" sz="1000" i="1" dirty="0" smtClean="0">
                <a:solidFill>
                  <a:srgbClr val="007400"/>
                </a:solidFill>
                <a:latin typeface="Engravers MT"/>
                <a:cs typeface="Copperplate Gothic Bold"/>
              </a:rPr>
              <a:t/>
            </a:r>
            <a:br>
              <a:rPr lang="en-US" sz="1000" i="1" dirty="0" smtClean="0">
                <a:solidFill>
                  <a:srgbClr val="007400"/>
                </a:solidFill>
                <a:latin typeface="Engravers MT"/>
                <a:cs typeface="Copperplate Gothic Bold"/>
              </a:rPr>
            </a:br>
            <a:r>
              <a:rPr lang="en-US" sz="1000" i="1" dirty="0" smtClean="0">
                <a:solidFill>
                  <a:srgbClr val="007400"/>
                </a:solidFill>
                <a:latin typeface="Engravers MT"/>
                <a:cs typeface="Copperplate Gothic Bold"/>
              </a:rPr>
              <a:t>+ Clojure + F#</a:t>
            </a:r>
            <a:r>
              <a:rPr lang="en-US" sz="1000" dirty="0" smtClean="0">
                <a:solidFill>
                  <a:srgbClr val="007400"/>
                </a:solidFill>
                <a:latin typeface="Engravers MT"/>
                <a:cs typeface="Copperplate Gothic Bold"/>
              </a:rPr>
              <a:t/>
            </a:r>
            <a:br>
              <a:rPr lang="en-US" sz="1000" dirty="0" smtClean="0">
                <a:solidFill>
                  <a:srgbClr val="007400"/>
                </a:solidFill>
                <a:latin typeface="Engravers MT"/>
                <a:cs typeface="Copperplate Gothic Bold"/>
              </a:rPr>
            </a:br>
            <a:r>
              <a:rPr lang="en-US" sz="2000" dirty="0" smtClean="0">
                <a:solidFill>
                  <a:srgbClr val="007400"/>
                </a:solidFill>
                <a:latin typeface="Engravers MT"/>
                <a:cs typeface="Copperplate Gothic Bold"/>
              </a:rPr>
              <a:t/>
            </a:r>
            <a:br>
              <a:rPr lang="en-US" sz="2000" dirty="0" smtClean="0">
                <a:solidFill>
                  <a:srgbClr val="007400"/>
                </a:solidFill>
                <a:latin typeface="Engravers MT"/>
                <a:cs typeface="Copperplate Gothic Bold"/>
              </a:rPr>
            </a:br>
            <a:r>
              <a:rPr lang="en-US" sz="2000" dirty="0" smtClean="0">
                <a:solidFill>
                  <a:srgbClr val="004300"/>
                </a:solidFill>
                <a:latin typeface="Engravers MT"/>
                <a:cs typeface="Copperplate Gothic Bold"/>
              </a:rPr>
              <a:t>Language</a:t>
            </a:r>
            <a:r>
              <a:rPr lang="en-US" sz="2000" dirty="0" smtClean="0">
                <a:solidFill>
                  <a:srgbClr val="007400"/>
                </a:solidFill>
                <a:latin typeface="Engravers MT"/>
                <a:cs typeface="Copperplate Gothic Bold"/>
              </a:rPr>
              <a:t/>
            </a:r>
            <a:br>
              <a:rPr lang="en-US" sz="2000" dirty="0" smtClean="0">
                <a:solidFill>
                  <a:srgbClr val="007400"/>
                </a:solidFill>
                <a:latin typeface="Engravers MT"/>
                <a:cs typeface="Copperplate Gothic Bold"/>
              </a:rPr>
            </a:br>
            <a:r>
              <a:rPr lang="en-US" sz="2000" dirty="0" smtClean="0">
                <a:solidFill>
                  <a:srgbClr val="007400"/>
                </a:solidFill>
                <a:latin typeface="Engravers MT"/>
                <a:cs typeface="Copperplate Gothic Bold"/>
              </a:rPr>
              <a:t/>
            </a:r>
            <a:br>
              <a:rPr lang="en-US" sz="2000" dirty="0" smtClean="0">
                <a:solidFill>
                  <a:srgbClr val="007400"/>
                </a:solidFill>
                <a:latin typeface="Engravers MT"/>
                <a:cs typeface="Copperplate Gothic Bold"/>
              </a:rPr>
            </a:br>
            <a:r>
              <a:rPr lang="en-US" sz="1100" i="1" dirty="0" smtClean="0">
                <a:solidFill>
                  <a:srgbClr val="007400"/>
                </a:solidFill>
                <a:latin typeface="Engravers MT"/>
                <a:cs typeface="Copperplate Gothic Bold"/>
              </a:rPr>
              <a:t>Invigorating</a:t>
            </a:r>
            <a:endParaRPr lang="en-US" sz="1200" dirty="0">
              <a:solidFill>
                <a:srgbClr val="007400"/>
              </a:solidFill>
              <a:latin typeface="Engravers MT"/>
              <a:cs typeface="Copperplate Gothic Bold"/>
            </a:endParaRPr>
          </a:p>
        </p:txBody>
      </p:sp>
      <p:sp>
        <p:nvSpPr>
          <p:cNvPr id="8" name="Heart 7"/>
          <p:cNvSpPr/>
          <p:nvPr/>
        </p:nvSpPr>
        <p:spPr>
          <a:xfrm rot="21344935">
            <a:off x="6560039" y="4440947"/>
            <a:ext cx="1529081" cy="1443516"/>
          </a:xfrm>
          <a:prstGeom prst="heart">
            <a:avLst/>
          </a:prstGeom>
          <a:solidFill>
            <a:srgbClr val="FF898F">
              <a:alpha val="70000"/>
            </a:srgbClr>
          </a:solidFill>
          <a:ln>
            <a:solidFill>
              <a:schemeClr val="tx1">
                <a:alpha val="40000"/>
              </a:schemeClr>
            </a:solidFill>
          </a:ln>
          <a:effectLst>
            <a:glow rad="635000">
              <a:srgbClr val="FF6600">
                <a:alpha val="31000"/>
              </a:srgbClr>
            </a:glow>
            <a:softEdge rad="647700"/>
          </a:effectLst>
          <a:scene3d>
            <a:camera prst="orthographicFront"/>
            <a:lightRig rig="threePt" dir="t"/>
          </a:scene3d>
          <a:sp3d>
            <a:bevelT w="114300" prst="hardEdge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anchor="ctr" anchorCtr="0">
            <a:noAutofit/>
            <a:sp3d extrusionH="12700" contourW="12700" prstMaterial="translucentPowder">
              <a:extrusionClr>
                <a:srgbClr val="FF898F"/>
              </a:extrusionClr>
              <a:contourClr>
                <a:schemeClr val="tx1"/>
              </a:contourClr>
            </a:sp3d>
          </a:bodyPr>
          <a:lstStyle/>
          <a:p>
            <a:pPr algn="ctr"/>
            <a:r>
              <a:rPr lang="en-US" sz="2400" dirty="0" smtClean="0">
                <a:effectLst>
                  <a:glow rad="609600">
                    <a:srgbClr val="FF616A">
                      <a:alpha val="30000"/>
                    </a:srgbClr>
                  </a:glow>
                </a:effectLst>
                <a:latin typeface="Copperplate Gothic Bold"/>
                <a:cs typeface="Copperplate Gothic Bold"/>
              </a:rPr>
              <a:t>O    T </a:t>
            </a:r>
            <a:br>
              <a:rPr lang="en-US" sz="2400" dirty="0" smtClean="0">
                <a:effectLst>
                  <a:glow rad="609600">
                    <a:srgbClr val="FF616A">
                      <a:alpha val="30000"/>
                    </a:srgbClr>
                  </a:glow>
                </a:effectLst>
                <a:latin typeface="Copperplate Gothic Bold"/>
                <a:cs typeface="Copperplate Gothic Bold"/>
              </a:rPr>
            </a:br>
            <a:r>
              <a:rPr lang="en-US" sz="2400" dirty="0" smtClean="0">
                <a:effectLst>
                  <a:glow rad="609600">
                    <a:srgbClr val="FF616A">
                      <a:alpha val="30000"/>
                    </a:srgbClr>
                  </a:glow>
                </a:effectLst>
                <a:latin typeface="Copperplate Gothic Bold"/>
                <a:cs typeface="Copperplate Gothic Bold"/>
              </a:rPr>
              <a:t>P</a:t>
            </a:r>
            <a:endParaRPr lang="en-US" sz="2400" dirty="0">
              <a:effectLst>
                <a:glow rad="609600">
                  <a:srgbClr val="FF616A">
                    <a:alpha val="30000"/>
                  </a:srgbClr>
                </a:glow>
              </a:effectLst>
              <a:latin typeface="Copperplate Gothic Bold"/>
              <a:cs typeface="Copperplate Gothic Bold"/>
            </a:endParaRPr>
          </a:p>
        </p:txBody>
      </p:sp>
      <p:sp>
        <p:nvSpPr>
          <p:cNvPr id="2" name="Down Arrow 1"/>
          <p:cNvSpPr/>
          <p:nvPr/>
        </p:nvSpPr>
        <p:spPr>
          <a:xfrm rot="19369336">
            <a:off x="467365" y="463585"/>
            <a:ext cx="889457" cy="978408"/>
          </a:xfrm>
          <a:prstGeom prst="downArrow">
            <a:avLst>
              <a:gd name="adj1" fmla="val 36402"/>
              <a:gd name="adj2" fmla="val 45468"/>
            </a:avLst>
          </a:prstGeom>
          <a:ln w="5715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75299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2" descr="File:Diavox 1975 beig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227867" cy="7419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437798" y="2161793"/>
            <a:ext cx="273123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 fontAlgn="base"/>
            <a:r>
              <a:rPr lang="en-US" sz="3200" b="1" dirty="0" smtClean="0"/>
              <a:t> Fault-tolerant</a:t>
            </a:r>
            <a:br>
              <a:rPr lang="en-US" sz="3200" b="1" dirty="0" smtClean="0"/>
            </a:br>
            <a:r>
              <a:rPr lang="en-US" sz="3200" b="1" dirty="0" smtClean="0"/>
              <a:t> Concurrent</a:t>
            </a:r>
            <a:r>
              <a:rPr lang="en-US" sz="3200" dirty="0" smtClean="0">
                <a:solidFill>
                  <a:schemeClr val="tx1">
                    <a:lumMod val="85000"/>
                  </a:schemeClr>
                </a:solidFill>
              </a:rPr>
              <a:t> </a:t>
            </a:r>
            <a:br>
              <a:rPr lang="en-US" sz="3200" dirty="0" smtClean="0">
                <a:solidFill>
                  <a:schemeClr val="tx1">
                    <a:lumMod val="85000"/>
                  </a:schemeClr>
                </a:solidFill>
              </a:rPr>
            </a:br>
            <a:r>
              <a:rPr lang="en-US" sz="3200" dirty="0" smtClean="0">
                <a:solidFill>
                  <a:schemeClr val="tx1">
                    <a:lumMod val="85000"/>
                  </a:schemeClr>
                </a:solidFill>
              </a:rPr>
              <a:t> </a:t>
            </a:r>
            <a:r>
              <a:rPr lang="en-US" sz="3200" b="1" dirty="0" smtClean="0"/>
              <a:t>Distributed</a:t>
            </a:r>
            <a:endParaRPr lang="en-US" sz="3200" dirty="0">
              <a:solidFill>
                <a:schemeClr val="tx1">
                  <a:lumMod val="85000"/>
                </a:schemeClr>
              </a:solidFill>
            </a:endParaRPr>
          </a:p>
        </p:txBody>
      </p:sp>
      <p:pic>
        <p:nvPicPr>
          <p:cNvPr id="6" name="Picture 2" descr="File:Erlang log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1053" y="5665013"/>
            <a:ext cx="1171657" cy="995909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2038354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3957525" y="1503257"/>
            <a:ext cx="4589722" cy="497374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err="1" smtClean="0">
                <a:solidFill>
                  <a:srgbClr val="000000"/>
                </a:solidFill>
              </a:rPr>
              <a:t>ErlangVM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dirty="0" err="1" smtClean="0">
                <a:solidFill>
                  <a:srgbClr val="000000"/>
                </a:solidFill>
              </a:rPr>
              <a:t>dev</a:t>
            </a:r>
            <a:r>
              <a:rPr lang="en-US" dirty="0" smtClean="0">
                <a:solidFill>
                  <a:srgbClr val="000000"/>
                </a:solidFill>
              </a:rPr>
              <a:t> stack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457200" y="1503257"/>
            <a:ext cx="2895600" cy="497374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.NET </a:t>
            </a:r>
            <a:r>
              <a:rPr lang="en-US" dirty="0" err="1" smtClean="0">
                <a:solidFill>
                  <a:srgbClr val="000000"/>
                </a:solidFill>
              </a:rPr>
              <a:t>dev</a:t>
            </a:r>
            <a:r>
              <a:rPr lang="en-US" dirty="0" smtClean="0">
                <a:solidFill>
                  <a:srgbClr val="000000"/>
                </a:solidFill>
              </a:rPr>
              <a:t> stack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52400"/>
            <a:ext cx="9144000" cy="1143000"/>
          </a:xfrm>
        </p:spPr>
        <p:txBody>
          <a:bodyPr/>
          <a:lstStyle/>
          <a:p>
            <a:r>
              <a:rPr lang="en-US" dirty="0" smtClean="0"/>
              <a:t>Elixir in Context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762000" y="2133600"/>
            <a:ext cx="2286000" cy="777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C# / F#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62000" y="3095661"/>
            <a:ext cx="2286000" cy="777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.NET Framework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56684" y="4057721"/>
            <a:ext cx="2286000" cy="777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CLR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56684" y="5019783"/>
            <a:ext cx="2286000" cy="107636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black"/>
                </a:solidFill>
              </a:rPr>
              <a:t>OS (Windows, </a:t>
            </a:r>
            <a:r>
              <a:rPr lang="en-US" i="1" dirty="0" smtClean="0">
                <a:solidFill>
                  <a:schemeClr val="bg1">
                    <a:lumMod val="50000"/>
                  </a:schemeClr>
                </a:solidFill>
              </a:rPr>
              <a:t>Linux, Mac</a:t>
            </a:r>
            <a:r>
              <a:rPr lang="en-US" dirty="0" smtClean="0">
                <a:solidFill>
                  <a:prstClr val="black"/>
                </a:solidFill>
              </a:rPr>
              <a:t>)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4523711" y="2133600"/>
            <a:ext cx="2192079" cy="777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Erlang / Elixir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4522825" y="3095661"/>
            <a:ext cx="2192965" cy="777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OTP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4271189" y="5019783"/>
            <a:ext cx="3962399" cy="107636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 smtClean="0">
                <a:solidFill>
                  <a:prstClr val="black"/>
                </a:solidFill>
              </a:rPr>
              <a:t>OS (Windows, </a:t>
            </a:r>
            <a:br>
              <a:rPr lang="en-US" dirty="0" smtClean="0">
                <a:solidFill>
                  <a:prstClr val="black"/>
                </a:solidFill>
              </a:rPr>
            </a:br>
            <a:r>
              <a:rPr lang="en-US" dirty="0" smtClean="0">
                <a:solidFill>
                  <a:prstClr val="black"/>
                </a:solidFill>
              </a:rPr>
              <a:t>Linux, Mac, </a:t>
            </a:r>
            <a:br>
              <a:rPr lang="en-US" dirty="0" smtClean="0">
                <a:solidFill>
                  <a:prstClr val="black"/>
                </a:solidFill>
              </a:rPr>
            </a:br>
            <a:r>
              <a:rPr lang="en-US" dirty="0" smtClean="0">
                <a:solidFill>
                  <a:prstClr val="black"/>
                </a:solidFill>
                <a:hlinkClick r:id="rId3"/>
              </a:rPr>
              <a:t>None</a:t>
            </a:r>
            <a:r>
              <a:rPr lang="en-US" dirty="0" smtClean="0">
                <a:solidFill>
                  <a:prstClr val="black"/>
                </a:solidFill>
              </a:rPr>
              <a:t>)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4519280" y="4057721"/>
            <a:ext cx="2196509" cy="19241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ERTS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4849329" y="4562583"/>
            <a:ext cx="1536406" cy="1104900"/>
          </a:xfrm>
          <a:prstGeom prst="rect">
            <a:avLst/>
          </a:prstGeom>
          <a:solidFill>
            <a:schemeClr val="tx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prstClr val="white"/>
                </a:solidFill>
              </a:rPr>
              <a:t>VM</a:t>
            </a:r>
            <a:br>
              <a:rPr lang="en-US" sz="1600" dirty="0" smtClean="0">
                <a:solidFill>
                  <a:prstClr val="white"/>
                </a:solidFill>
              </a:rPr>
            </a:br>
            <a:r>
              <a:rPr lang="en-US" sz="1600" dirty="0" smtClean="0">
                <a:solidFill>
                  <a:prstClr val="white"/>
                </a:solidFill>
              </a:rPr>
              <a:t>+ Kernel</a:t>
            </a:r>
          </a:p>
          <a:p>
            <a:pPr algn="ctr"/>
            <a:r>
              <a:rPr lang="en-US" sz="1600" dirty="0" smtClean="0">
                <a:solidFill>
                  <a:prstClr val="white"/>
                </a:solidFill>
              </a:rPr>
              <a:t>+ STDLIB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" name="Line Callout 1 (Border and Accent Bar) 2"/>
          <p:cNvSpPr/>
          <p:nvPr/>
        </p:nvSpPr>
        <p:spPr>
          <a:xfrm>
            <a:off x="7174316" y="3687479"/>
            <a:ext cx="1621022" cy="740484"/>
          </a:xfrm>
          <a:prstGeom prst="accentBorderCallout1">
            <a:avLst>
              <a:gd name="adj1" fmla="val 18750"/>
              <a:gd name="adj2" fmla="val -8333"/>
              <a:gd name="adj3" fmla="val 119407"/>
              <a:gd name="adj4" fmla="val -47236"/>
            </a:avLst>
          </a:prstGeom>
          <a:solidFill>
            <a:srgbClr val="FFFF00"/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250+ years</a:t>
            </a:r>
            <a:endParaRPr lang="en-US" sz="2400" dirty="0">
              <a:solidFill>
                <a:schemeClr val="tx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1271"/>
            <a:ext cx="5909153" cy="6858000"/>
          </a:xfrm>
          <a:prstGeom prst="rect">
            <a:avLst/>
          </a:prstGeom>
        </p:spPr>
      </p:pic>
      <p:cxnSp>
        <p:nvCxnSpPr>
          <p:cNvPr id="17" name="Straight Arrow Connector 16"/>
          <p:cNvCxnSpPr/>
          <p:nvPr/>
        </p:nvCxnSpPr>
        <p:spPr>
          <a:xfrm flipH="1" flipV="1">
            <a:off x="2010930" y="1975810"/>
            <a:ext cx="5503600" cy="388105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19456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  <p:bldP spid="18" grpId="0" animBg="1"/>
      <p:bldP spid="19" grpId="0" animBg="1"/>
      <p:bldP spid="20" grpId="0" animBg="1"/>
      <p:bldP spid="22" grpId="0" animBg="1"/>
      <p:bldP spid="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253" y="1290723"/>
            <a:ext cx="3100920" cy="458560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960718" y="6321973"/>
            <a:ext cx="597555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http://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en.wikipedia.org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/wiki/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Operating_system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" name="Line Callout 2 (Accent Bar) 7"/>
          <p:cNvSpPr/>
          <p:nvPr/>
        </p:nvSpPr>
        <p:spPr>
          <a:xfrm>
            <a:off x="4898794" y="1962668"/>
            <a:ext cx="3414309" cy="3150165"/>
          </a:xfrm>
          <a:prstGeom prst="accentCallout2">
            <a:avLst>
              <a:gd name="adj1" fmla="val 42310"/>
              <a:gd name="adj2" fmla="val -7850"/>
              <a:gd name="adj3" fmla="val 69535"/>
              <a:gd name="adj4" fmla="val -26329"/>
              <a:gd name="adj5" fmla="val 69576"/>
              <a:gd name="adj6" fmla="val -32899"/>
            </a:avLst>
          </a:prstGeom>
          <a:ln w="5715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buFont typeface="Arial"/>
              <a:buChar char="•"/>
            </a:pPr>
            <a:r>
              <a:rPr lang="en-US" sz="2400" dirty="0" smtClean="0"/>
              <a:t>Process management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 smtClean="0"/>
              <a:t>Interrupts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 smtClean="0"/>
              <a:t>Memory management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 smtClean="0"/>
              <a:t>File system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 smtClean="0"/>
              <a:t>Device drivers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 smtClean="0"/>
              <a:t>Networking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 smtClean="0"/>
              <a:t>Security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 smtClean="0"/>
              <a:t>I / O</a:t>
            </a:r>
            <a:endParaRPr lang="en-US" sz="2400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0" y="152400"/>
            <a:ext cx="9144000" cy="1143000"/>
          </a:xfrm>
        </p:spPr>
        <p:txBody>
          <a:bodyPr/>
          <a:lstStyle/>
          <a:p>
            <a:r>
              <a:rPr lang="en-US" dirty="0" smtClean="0"/>
              <a:t>What does an OS do?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0798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253" y="1290723"/>
            <a:ext cx="3100920" cy="458560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960718" y="6321973"/>
            <a:ext cx="597555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http://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en.wikipedia.org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/wiki/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Operating_system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" name="Line Callout 2 (Accent Bar) 7"/>
          <p:cNvSpPr/>
          <p:nvPr/>
        </p:nvSpPr>
        <p:spPr>
          <a:xfrm>
            <a:off x="4898794" y="1962668"/>
            <a:ext cx="3414309" cy="3150165"/>
          </a:xfrm>
          <a:prstGeom prst="accentCallout2">
            <a:avLst>
              <a:gd name="adj1" fmla="val 42310"/>
              <a:gd name="adj2" fmla="val -7850"/>
              <a:gd name="adj3" fmla="val 30956"/>
              <a:gd name="adj4" fmla="val -24405"/>
              <a:gd name="adj5" fmla="val 30997"/>
              <a:gd name="adj6" fmla="val -35785"/>
            </a:avLst>
          </a:prstGeom>
          <a:ln w="5715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buFont typeface="Arial"/>
              <a:buChar char="•"/>
            </a:pPr>
            <a:r>
              <a:rPr lang="en-US" sz="3600" dirty="0" smtClean="0"/>
              <a:t>Eat brains…</a:t>
            </a:r>
            <a:endParaRPr lang="en-US" sz="3600" dirty="0"/>
          </a:p>
          <a:p>
            <a:pPr marL="342900" indent="-342900">
              <a:buFont typeface="Arial"/>
              <a:buChar char="•"/>
            </a:pPr>
            <a:r>
              <a:rPr lang="en-US" sz="4000" i="1" dirty="0"/>
              <a:t>Brains</a:t>
            </a:r>
            <a:r>
              <a:rPr lang="en-US" sz="4000" i="1" dirty="0" smtClean="0"/>
              <a:t>!</a:t>
            </a:r>
            <a:endParaRPr lang="en-US" sz="3600" i="1" dirty="0"/>
          </a:p>
          <a:p>
            <a:pPr marL="342900" indent="-342900">
              <a:buFont typeface="Arial"/>
              <a:buChar char="•"/>
            </a:pPr>
            <a:r>
              <a:rPr lang="en-US" sz="4400" b="1" i="1" dirty="0" smtClean="0"/>
              <a:t>Brains!!!</a:t>
            </a:r>
            <a:endParaRPr lang="en-US" sz="3600" b="1" i="1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0" y="152400"/>
            <a:ext cx="91440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What does an App (C/C#/Ruby/…) do?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6866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night-of-living-threa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892039"/>
            <a:ext cx="9144000" cy="11750039"/>
          </a:xfrm>
          <a:prstGeom prst="rect">
            <a:avLst/>
          </a:prstGeom>
        </p:spPr>
      </p:pic>
      <p:pic>
        <p:nvPicPr>
          <p:cNvPr id="2" name="Picture 1" descr="skd188256sdc.pn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Grayscale trans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4378" y="3407441"/>
            <a:ext cx="1381989" cy="1184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0843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3.01874E-6 1.69672E-6 L 0.00781 0.72376 " pathEditMode="relative" rAng="0" ptsTypes="AA">
                                      <p:cBhvr>
                                        <p:cTn id="6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2" y="3617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721917">
            <a:off x="0" y="2705100"/>
            <a:ext cx="9144000" cy="144018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2744703">
            <a:off x="956497" y="1849960"/>
            <a:ext cx="5417335" cy="935143"/>
          </a:xfrm>
        </p:spPr>
        <p:txBody>
          <a:bodyPr/>
          <a:lstStyle/>
          <a:p>
            <a:r>
              <a:rPr lang="en-US" b="1" dirty="0" err="1" smtClean="0">
                <a:solidFill>
                  <a:schemeClr val="bg1"/>
                </a:solidFill>
              </a:rPr>
              <a:t>ErlangVM</a:t>
            </a:r>
            <a:r>
              <a:rPr lang="en-US" b="1" dirty="0" smtClean="0">
                <a:solidFill>
                  <a:schemeClr val="bg1"/>
                </a:solidFill>
              </a:rPr>
              <a:t> Processes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82882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Abstract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 smtClean="0"/>
              <a:t>Elixir </a:t>
            </a:r>
            <a:r>
              <a:rPr lang="en-US" dirty="0"/>
              <a:t>is a modern and </a:t>
            </a:r>
            <a:r>
              <a:rPr lang="en-US" b="1" dirty="0"/>
              <a:t>expressive</a:t>
            </a:r>
            <a:r>
              <a:rPr lang="en-US" dirty="0"/>
              <a:t> </a:t>
            </a:r>
            <a:r>
              <a:rPr lang="en-US" b="1" dirty="0"/>
              <a:t>functional</a:t>
            </a:r>
            <a:r>
              <a:rPr lang="en-US" dirty="0"/>
              <a:t> programming language that delivers the </a:t>
            </a:r>
            <a:r>
              <a:rPr lang="en-US" b="1" dirty="0"/>
              <a:t>productivity</a:t>
            </a:r>
            <a:r>
              <a:rPr lang="en-US" dirty="0"/>
              <a:t> and "</a:t>
            </a:r>
            <a:r>
              <a:rPr lang="en-US" b="1" dirty="0"/>
              <a:t>developer joy</a:t>
            </a:r>
            <a:r>
              <a:rPr lang="en-US" dirty="0"/>
              <a:t>" of Ruby and all of the </a:t>
            </a:r>
            <a:r>
              <a:rPr lang="en-US" b="1" dirty="0"/>
              <a:t>raw power</a:t>
            </a:r>
            <a:r>
              <a:rPr lang="en-US" dirty="0"/>
              <a:t> of Erlang. Elixir was designed to take the </a:t>
            </a:r>
            <a:r>
              <a:rPr lang="en-US" b="1" dirty="0"/>
              <a:t>best language qualities</a:t>
            </a:r>
            <a:r>
              <a:rPr lang="en-US" dirty="0"/>
              <a:t> of Ruby, Clojure and Erlang. Elixir code runs on the </a:t>
            </a:r>
            <a:r>
              <a:rPr lang="en-US" b="1" dirty="0"/>
              <a:t>Erlang VM </a:t>
            </a:r>
            <a:r>
              <a:rPr lang="en-US" dirty="0"/>
              <a:t>and compiles to the same binary format (BEAM file) as Erlang, so it has zero-penalty access to Erlang libraries including </a:t>
            </a:r>
            <a:r>
              <a:rPr lang="en-US" b="1" dirty="0"/>
              <a:t>OTP</a:t>
            </a:r>
            <a:r>
              <a:rPr lang="en-US" dirty="0"/>
              <a:t>. Just like Erlang, it supports </a:t>
            </a:r>
            <a:r>
              <a:rPr lang="en-US" b="1" dirty="0"/>
              <a:t>hot code loading </a:t>
            </a:r>
            <a:r>
              <a:rPr lang="en-US" dirty="0"/>
              <a:t>and scales beautifully (</a:t>
            </a:r>
            <a:r>
              <a:rPr lang="en-US" b="1" dirty="0"/>
              <a:t>scales-up </a:t>
            </a:r>
            <a:r>
              <a:rPr lang="en-US" dirty="0"/>
              <a:t>to many cores, </a:t>
            </a:r>
            <a:r>
              <a:rPr lang="en-US" b="1" dirty="0"/>
              <a:t>scales-out</a:t>
            </a:r>
            <a:r>
              <a:rPr lang="en-US" dirty="0"/>
              <a:t> to many machines). What does it </a:t>
            </a:r>
            <a:r>
              <a:rPr lang="en-US" b="1" dirty="0"/>
              <a:t>look</a:t>
            </a:r>
            <a:r>
              <a:rPr lang="en-US" dirty="0"/>
              <a:t> like? What are the </a:t>
            </a:r>
            <a:r>
              <a:rPr lang="en-US" b="1" dirty="0"/>
              <a:t>pieces</a:t>
            </a:r>
            <a:r>
              <a:rPr lang="en-US" dirty="0"/>
              <a:t> and the </a:t>
            </a:r>
            <a:r>
              <a:rPr lang="en-US" b="1" dirty="0"/>
              <a:t>tools</a:t>
            </a:r>
            <a:r>
              <a:rPr lang="en-US" dirty="0"/>
              <a:t>? How do I </a:t>
            </a:r>
            <a:r>
              <a:rPr lang="en-US" b="1" dirty="0"/>
              <a:t>get started</a:t>
            </a:r>
            <a:r>
              <a:rPr lang="en-US" dirty="0"/>
              <a:t> with Elixir? Sound exciting? Good! Come join the </a:t>
            </a:r>
            <a:r>
              <a:rPr lang="en-US" b="1" dirty="0"/>
              <a:t>fun</a:t>
            </a:r>
            <a:r>
              <a:rPr lang="en-US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6645518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457200" y="1032056"/>
            <a:ext cx="8172669" cy="3997144"/>
            <a:chOff x="475326" y="838200"/>
            <a:chExt cx="7838844" cy="3843408"/>
          </a:xfrm>
        </p:grpSpPr>
        <p:grpSp>
          <p:nvGrpSpPr>
            <p:cNvPr id="4" name="Group 3"/>
            <p:cNvGrpSpPr/>
            <p:nvPr/>
          </p:nvGrpSpPr>
          <p:grpSpPr>
            <a:xfrm>
              <a:off x="475326" y="838200"/>
              <a:ext cx="7838844" cy="1938408"/>
              <a:chOff x="463301" y="228598"/>
              <a:chExt cx="2638510" cy="552697"/>
            </a:xfrm>
          </p:grpSpPr>
          <p:sp>
            <p:nvSpPr>
              <p:cNvPr id="12" name="TextBox 11"/>
              <p:cNvSpPr txBox="1"/>
              <p:nvPr/>
            </p:nvSpPr>
            <p:spPr>
              <a:xfrm>
                <a:off x="463301" y="228600"/>
                <a:ext cx="473636" cy="5526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latin typeface="+mj-lt"/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latin typeface="+mj-lt"/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latin typeface="+mj-lt"/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latin typeface="+mj-lt"/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latin typeface="+mj-lt"/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latin typeface="+mj-lt"/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latin typeface="+mj-lt"/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latin typeface="+mj-lt"/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latin typeface="+mj-lt"/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latin typeface="+mj-lt"/>
                  </a:rPr>
                  <a:t>**********</a:t>
                </a:r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1004519" y="228600"/>
                <a:ext cx="473636" cy="5526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latin typeface="+mj-lt"/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latin typeface="+mj-lt"/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latin typeface="+mj-lt"/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latin typeface="+mj-lt"/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latin typeface="+mj-lt"/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latin typeface="+mj-lt"/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latin typeface="+mj-lt"/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latin typeface="+mj-lt"/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latin typeface="+mj-lt"/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latin typeface="+mj-lt"/>
                  </a:rPr>
                  <a:t>**********</a:t>
                </a:r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1545738" y="228599"/>
                <a:ext cx="473636" cy="5526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latin typeface="+mj-lt"/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latin typeface="+mj-lt"/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latin typeface="+mj-lt"/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latin typeface="+mj-lt"/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latin typeface="+mj-lt"/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latin typeface="+mj-lt"/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latin typeface="+mj-lt"/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latin typeface="+mj-lt"/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latin typeface="+mj-lt"/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latin typeface="+mj-lt"/>
                  </a:rPr>
                  <a:t>**********</a:t>
                </a: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2086956" y="228598"/>
                <a:ext cx="473636" cy="5526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latin typeface="+mj-lt"/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latin typeface="+mj-lt"/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latin typeface="+mj-lt"/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latin typeface="+mj-lt"/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latin typeface="+mj-lt"/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latin typeface="+mj-lt"/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latin typeface="+mj-lt"/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latin typeface="+mj-lt"/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latin typeface="+mj-lt"/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latin typeface="+mj-lt"/>
                  </a:rPr>
                  <a:t>**********</a:t>
                </a: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2628175" y="228600"/>
                <a:ext cx="473636" cy="5526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latin typeface="+mj-lt"/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latin typeface="+mj-lt"/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latin typeface="+mj-lt"/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latin typeface="+mj-lt"/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latin typeface="+mj-lt"/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latin typeface="+mj-lt"/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latin typeface="+mj-lt"/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latin typeface="+mj-lt"/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latin typeface="+mj-lt"/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latin typeface="+mj-lt"/>
                  </a:rPr>
                  <a:t>**********</a:t>
                </a:r>
              </a:p>
            </p:txBody>
          </p:sp>
        </p:grpSp>
        <p:grpSp>
          <p:nvGrpSpPr>
            <p:cNvPr id="5" name="Group 4"/>
            <p:cNvGrpSpPr/>
            <p:nvPr/>
          </p:nvGrpSpPr>
          <p:grpSpPr>
            <a:xfrm>
              <a:off x="475326" y="2743200"/>
              <a:ext cx="7838843" cy="1938408"/>
              <a:chOff x="463301" y="228598"/>
              <a:chExt cx="2638510" cy="552697"/>
            </a:xfrm>
          </p:grpSpPr>
          <p:sp>
            <p:nvSpPr>
              <p:cNvPr id="7" name="TextBox 6"/>
              <p:cNvSpPr txBox="1"/>
              <p:nvPr/>
            </p:nvSpPr>
            <p:spPr>
              <a:xfrm>
                <a:off x="463301" y="228600"/>
                <a:ext cx="473636" cy="5526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latin typeface="+mj-lt"/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latin typeface="+mj-lt"/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latin typeface="+mj-lt"/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latin typeface="+mj-lt"/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latin typeface="+mj-lt"/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latin typeface="+mj-lt"/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latin typeface="+mj-lt"/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latin typeface="+mj-lt"/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latin typeface="+mj-lt"/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latin typeface="+mj-lt"/>
                  </a:rPr>
                  <a:t>**********</a:t>
                </a: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1004520" y="228598"/>
                <a:ext cx="473636" cy="5526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latin typeface="+mj-lt"/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latin typeface="+mj-lt"/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latin typeface="+mj-lt"/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latin typeface="+mj-lt"/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latin typeface="+mj-lt"/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latin typeface="+mj-lt"/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latin typeface="+mj-lt"/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latin typeface="+mj-lt"/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latin typeface="+mj-lt"/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latin typeface="+mj-lt"/>
                  </a:rPr>
                  <a:t>**********</a:t>
                </a:r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1545738" y="228599"/>
                <a:ext cx="473636" cy="5526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latin typeface="+mj-lt"/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latin typeface="+mj-lt"/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latin typeface="+mj-lt"/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latin typeface="+mj-lt"/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latin typeface="+mj-lt"/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latin typeface="+mj-lt"/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latin typeface="+mj-lt"/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latin typeface="+mj-lt"/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latin typeface="+mj-lt"/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latin typeface="+mj-lt"/>
                  </a:rPr>
                  <a:t>**********</a:t>
                </a:r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2086956" y="228598"/>
                <a:ext cx="473636" cy="5526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latin typeface="+mj-lt"/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latin typeface="+mj-lt"/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latin typeface="+mj-lt"/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latin typeface="+mj-lt"/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latin typeface="+mj-lt"/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latin typeface="+mj-lt"/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latin typeface="+mj-lt"/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latin typeface="+mj-lt"/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latin typeface="+mj-lt"/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latin typeface="+mj-lt"/>
                  </a:rPr>
                  <a:t>**********</a:t>
                </a: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2628175" y="228600"/>
                <a:ext cx="473636" cy="5526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latin typeface="+mj-lt"/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latin typeface="+mj-lt"/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latin typeface="+mj-lt"/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latin typeface="+mj-lt"/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latin typeface="+mj-lt"/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latin typeface="+mj-lt"/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latin typeface="+mj-lt"/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latin typeface="+mj-lt"/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latin typeface="+mj-lt"/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latin typeface="+mj-lt"/>
                  </a:rPr>
                  <a:t>**********</a:t>
                </a:r>
              </a:p>
            </p:txBody>
          </p:sp>
        </p:grpSp>
      </p:grpSp>
      <p:sp>
        <p:nvSpPr>
          <p:cNvPr id="17" name="TextBox 16"/>
          <p:cNvSpPr txBox="1"/>
          <p:nvPr/>
        </p:nvSpPr>
        <p:spPr>
          <a:xfrm>
            <a:off x="742949" y="76200"/>
            <a:ext cx="78485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latin typeface="+mj-lt"/>
              </a:rPr>
              <a:t>One or .NET </a:t>
            </a:r>
            <a:r>
              <a:rPr lang="en-US" sz="2400" b="1" dirty="0">
                <a:latin typeface="+mj-lt"/>
              </a:rPr>
              <a:t>4.0 </a:t>
            </a:r>
            <a:r>
              <a:rPr lang="en-US" sz="2400" b="1" dirty="0" smtClean="0">
                <a:latin typeface="+mj-lt"/>
              </a:rPr>
              <a:t>(or </a:t>
            </a:r>
            <a:r>
              <a:rPr lang="en-US" sz="2400" b="1" dirty="0" smtClean="0"/>
              <a:t>Java </a:t>
            </a:r>
            <a:r>
              <a:rPr lang="en-US" sz="2400" b="1" dirty="0"/>
              <a:t>6</a:t>
            </a:r>
            <a:r>
              <a:rPr lang="en-US" sz="2400" b="1" dirty="0" smtClean="0">
                <a:latin typeface="+mj-lt"/>
              </a:rPr>
              <a:t>) Thread </a:t>
            </a:r>
            <a:br>
              <a:rPr lang="en-US" sz="2400" b="1" dirty="0" smtClean="0">
                <a:latin typeface="+mj-lt"/>
              </a:rPr>
            </a:br>
            <a:r>
              <a:rPr lang="en-US" sz="1600" b="1" dirty="0" smtClean="0">
                <a:latin typeface="+mj-lt"/>
              </a:rPr>
              <a:t>(allocates one megabyte)</a:t>
            </a:r>
            <a:endParaRPr lang="en-US" sz="2400" b="1" dirty="0">
              <a:latin typeface="+mj-lt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42948" y="5029200"/>
            <a:ext cx="7848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+mj-lt"/>
              </a:rPr>
              <a:t>One </a:t>
            </a:r>
            <a:r>
              <a:rPr lang="en-US" sz="2400" b="1" dirty="0" err="1" smtClean="0">
                <a:latin typeface="+mj-lt"/>
              </a:rPr>
              <a:t>ErlangVM</a:t>
            </a:r>
            <a:r>
              <a:rPr lang="en-US" sz="2400" b="1" dirty="0" smtClean="0">
                <a:latin typeface="+mj-lt"/>
              </a:rPr>
              <a:t> </a:t>
            </a:r>
            <a:r>
              <a:rPr lang="en-US" sz="2400" b="1" dirty="0">
                <a:latin typeface="+mj-lt"/>
              </a:rPr>
              <a:t>Process </a:t>
            </a:r>
            <a:r>
              <a:rPr lang="en-US" sz="1600" b="1" dirty="0" smtClean="0">
                <a:latin typeface="+mj-lt"/>
              </a:rPr>
              <a:t>(allocates one </a:t>
            </a:r>
            <a:r>
              <a:rPr lang="en-US" sz="1600" b="1" dirty="0">
                <a:latin typeface="+mj-lt"/>
              </a:rPr>
              <a:t>kilobyte)</a:t>
            </a:r>
          </a:p>
        </p:txBody>
      </p:sp>
      <p:sp>
        <p:nvSpPr>
          <p:cNvPr id="20" name="Right Arrow 19"/>
          <p:cNvSpPr/>
          <p:nvPr/>
        </p:nvSpPr>
        <p:spPr>
          <a:xfrm>
            <a:off x="3729088" y="5715000"/>
            <a:ext cx="614312" cy="2026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+mj-lt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4435167" y="5657600"/>
            <a:ext cx="27366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+mj-lt"/>
              </a:rPr>
              <a:t>*</a:t>
            </a:r>
            <a:endParaRPr lang="en-US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467686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8" grpId="1"/>
      <p:bldP spid="20" grpId="0" animBg="1"/>
      <p:bldP spid="20" grpId="1" animBg="1"/>
      <p:bldP spid="19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209800" y="2074817"/>
            <a:ext cx="1524000" cy="914400"/>
            <a:chOff x="2286000" y="2057400"/>
            <a:chExt cx="1524000" cy="914400"/>
          </a:xfrm>
        </p:grpSpPr>
        <p:sp>
          <p:nvSpPr>
            <p:cNvPr id="27" name="Rectangle 26"/>
            <p:cNvSpPr/>
            <p:nvPr/>
          </p:nvSpPr>
          <p:spPr>
            <a:xfrm>
              <a:off x="2286000" y="2057400"/>
              <a:ext cx="1524000" cy="9144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 smtClean="0">
                  <a:solidFill>
                    <a:prstClr val="black"/>
                  </a:solidFill>
                  <a:latin typeface="+mj-lt"/>
                </a:rPr>
                <a:t>Heap</a:t>
              </a:r>
              <a:endParaRPr lang="en-US" dirty="0">
                <a:solidFill>
                  <a:prstClr val="black"/>
                </a:solidFill>
                <a:latin typeface="+mj-lt"/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2423911" y="2510197"/>
              <a:ext cx="1248177" cy="3810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 smtClean="0">
                  <a:solidFill>
                    <a:prstClr val="black"/>
                  </a:solidFill>
                  <a:latin typeface="+mj-lt"/>
                </a:rPr>
                <a:t>Stack</a:t>
              </a:r>
              <a:endParaRPr lang="en-US" dirty="0">
                <a:solidFill>
                  <a:prstClr val="black"/>
                </a:solidFill>
                <a:latin typeface="+mj-lt"/>
              </a:endParaRPr>
            </a:p>
          </p:txBody>
        </p:sp>
      </p:grpSp>
      <p:sp>
        <p:nvSpPr>
          <p:cNvPr id="29" name="Rectangle 28"/>
          <p:cNvSpPr/>
          <p:nvPr/>
        </p:nvSpPr>
        <p:spPr>
          <a:xfrm>
            <a:off x="2209800" y="3446417"/>
            <a:ext cx="1524000" cy="9144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smtClean="0">
                <a:solidFill>
                  <a:prstClr val="black"/>
                </a:solidFill>
                <a:latin typeface="+mj-lt"/>
              </a:rPr>
              <a:t>Garbage Collector</a:t>
            </a:r>
            <a:endParaRPr lang="en-US" dirty="0">
              <a:solidFill>
                <a:prstClr val="black"/>
              </a:solidFill>
              <a:latin typeface="+mj-lt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5410200" y="2057400"/>
            <a:ext cx="1524000" cy="9144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smtClean="0">
                <a:solidFill>
                  <a:prstClr val="black"/>
                </a:solidFill>
                <a:latin typeface="+mj-lt"/>
              </a:rPr>
              <a:t>Mailbox</a:t>
            </a:r>
            <a:endParaRPr lang="en-US" dirty="0">
              <a:solidFill>
                <a:prstClr val="black"/>
              </a:solidFill>
              <a:latin typeface="+mj-lt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5410200" y="3446417"/>
            <a:ext cx="1524000" cy="9144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smtClean="0">
                <a:solidFill>
                  <a:prstClr val="black"/>
                </a:solidFill>
                <a:latin typeface="+mj-lt"/>
              </a:rPr>
              <a:t>Links and Monitors</a:t>
            </a:r>
            <a:endParaRPr lang="en-US" dirty="0">
              <a:solidFill>
                <a:prstClr val="black"/>
              </a:solidFill>
              <a:latin typeface="+mj-lt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4435167" y="5657600"/>
            <a:ext cx="27366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+mj-lt"/>
              </a:rPr>
              <a:t>*</a:t>
            </a:r>
            <a:endParaRPr lang="en-US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820309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85185E-6 L 0.00139 -0.37407 " pathEditMode="relative" rAng="0" ptsTypes="AA">
                                      <p:cBhvr>
                                        <p:cTn id="6" dur="1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" y="-1870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5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  <p:bldP spid="31" grpId="0" animBg="1"/>
      <p:bldP spid="2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209800" y="2074817"/>
            <a:ext cx="1524000" cy="914400"/>
            <a:chOff x="2286000" y="2057400"/>
            <a:chExt cx="1524000" cy="914400"/>
          </a:xfrm>
        </p:grpSpPr>
        <p:sp>
          <p:nvSpPr>
            <p:cNvPr id="27" name="Rectangle 26"/>
            <p:cNvSpPr/>
            <p:nvPr/>
          </p:nvSpPr>
          <p:spPr>
            <a:xfrm>
              <a:off x="2286000" y="2057400"/>
              <a:ext cx="1524000" cy="9144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 smtClean="0">
                  <a:solidFill>
                    <a:prstClr val="black"/>
                  </a:solidFill>
                  <a:latin typeface="+mj-lt"/>
                </a:rPr>
                <a:t>Heap</a:t>
              </a:r>
              <a:endParaRPr lang="en-US" dirty="0">
                <a:solidFill>
                  <a:prstClr val="black"/>
                </a:solidFill>
                <a:latin typeface="+mj-lt"/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2423911" y="2510197"/>
              <a:ext cx="1248177" cy="3810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 smtClean="0">
                  <a:solidFill>
                    <a:prstClr val="black"/>
                  </a:solidFill>
                  <a:latin typeface="+mj-lt"/>
                </a:rPr>
                <a:t>Stack</a:t>
              </a:r>
              <a:endParaRPr lang="en-US" dirty="0">
                <a:solidFill>
                  <a:prstClr val="black"/>
                </a:solidFill>
                <a:latin typeface="+mj-lt"/>
              </a:endParaRPr>
            </a:p>
          </p:txBody>
        </p:sp>
      </p:grpSp>
      <p:sp>
        <p:nvSpPr>
          <p:cNvPr id="29" name="Rectangle 28"/>
          <p:cNvSpPr/>
          <p:nvPr/>
        </p:nvSpPr>
        <p:spPr>
          <a:xfrm>
            <a:off x="2209800" y="3446417"/>
            <a:ext cx="1524000" cy="9144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smtClean="0">
                <a:solidFill>
                  <a:prstClr val="black"/>
                </a:solidFill>
                <a:latin typeface="+mj-lt"/>
              </a:rPr>
              <a:t>Garbage Collector</a:t>
            </a:r>
            <a:endParaRPr lang="en-US" dirty="0">
              <a:solidFill>
                <a:prstClr val="black"/>
              </a:solidFill>
              <a:latin typeface="+mj-lt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5410200" y="2057400"/>
            <a:ext cx="1524000" cy="9144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smtClean="0">
                <a:solidFill>
                  <a:prstClr val="black"/>
                </a:solidFill>
                <a:latin typeface="+mj-lt"/>
              </a:rPr>
              <a:t>Mailbox</a:t>
            </a:r>
            <a:endParaRPr lang="en-US" dirty="0">
              <a:solidFill>
                <a:prstClr val="black"/>
              </a:solidFill>
              <a:latin typeface="+mj-lt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5410200" y="3446417"/>
            <a:ext cx="1524000" cy="9144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smtClean="0">
                <a:solidFill>
                  <a:prstClr val="black"/>
                </a:solidFill>
                <a:latin typeface="+mj-lt"/>
              </a:rPr>
              <a:t>Links and Monitors</a:t>
            </a:r>
            <a:endParaRPr lang="en-US" dirty="0">
              <a:solidFill>
                <a:prstClr val="black"/>
              </a:solidFill>
              <a:latin typeface="+mj-lt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447359" y="3091063"/>
            <a:ext cx="27366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+mj-lt"/>
              </a:rPr>
              <a:t>*</a:t>
            </a:r>
            <a:endParaRPr lang="en-US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78833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" fill="hold"/>
                                        <p:tgtEl>
                                          <p:spTgt spid="2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1000" fill="hold"/>
                                        <p:tgtEl>
                                          <p:spTgt spid="2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209800" y="2074817"/>
            <a:ext cx="1524000" cy="914400"/>
            <a:chOff x="2286000" y="2057400"/>
            <a:chExt cx="1524000" cy="914400"/>
          </a:xfrm>
        </p:grpSpPr>
        <p:sp>
          <p:nvSpPr>
            <p:cNvPr id="27" name="Rectangle 26"/>
            <p:cNvSpPr/>
            <p:nvPr/>
          </p:nvSpPr>
          <p:spPr>
            <a:xfrm>
              <a:off x="2286000" y="2057400"/>
              <a:ext cx="1524000" cy="9144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 smtClean="0">
                  <a:solidFill>
                    <a:prstClr val="black"/>
                  </a:solidFill>
                  <a:latin typeface="+mj-lt"/>
                </a:rPr>
                <a:t>Heap</a:t>
              </a:r>
              <a:endParaRPr lang="en-US" dirty="0">
                <a:solidFill>
                  <a:prstClr val="black"/>
                </a:solidFill>
                <a:latin typeface="+mj-lt"/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2423911" y="2510197"/>
              <a:ext cx="1248177" cy="3810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 smtClean="0">
                  <a:solidFill>
                    <a:prstClr val="black"/>
                  </a:solidFill>
                  <a:latin typeface="+mj-lt"/>
                </a:rPr>
                <a:t>Stack</a:t>
              </a:r>
              <a:endParaRPr lang="en-US" dirty="0">
                <a:solidFill>
                  <a:prstClr val="black"/>
                </a:solidFill>
                <a:latin typeface="+mj-lt"/>
              </a:endParaRPr>
            </a:p>
          </p:txBody>
        </p:sp>
      </p:grpSp>
      <p:sp>
        <p:nvSpPr>
          <p:cNvPr id="29" name="Rectangle 28"/>
          <p:cNvSpPr/>
          <p:nvPr/>
        </p:nvSpPr>
        <p:spPr>
          <a:xfrm>
            <a:off x="2209800" y="3446417"/>
            <a:ext cx="1524000" cy="9144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smtClean="0">
                <a:solidFill>
                  <a:prstClr val="black"/>
                </a:solidFill>
                <a:latin typeface="+mj-lt"/>
              </a:rPr>
              <a:t>Garbage Collector</a:t>
            </a:r>
            <a:endParaRPr lang="en-US" dirty="0">
              <a:solidFill>
                <a:prstClr val="black"/>
              </a:solidFill>
              <a:latin typeface="+mj-lt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5410200" y="2057400"/>
            <a:ext cx="1524000" cy="9144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smtClean="0">
                <a:solidFill>
                  <a:prstClr val="black"/>
                </a:solidFill>
                <a:latin typeface="+mj-lt"/>
              </a:rPr>
              <a:t>Mailbox</a:t>
            </a:r>
            <a:endParaRPr lang="en-US" dirty="0">
              <a:solidFill>
                <a:prstClr val="black"/>
              </a:solidFill>
              <a:latin typeface="+mj-lt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5410200" y="3446417"/>
            <a:ext cx="1524000" cy="9144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smtClean="0">
                <a:solidFill>
                  <a:prstClr val="black"/>
                </a:solidFill>
                <a:latin typeface="+mj-lt"/>
              </a:rPr>
              <a:t>Links and Monitors</a:t>
            </a:r>
            <a:endParaRPr lang="en-US" dirty="0">
              <a:solidFill>
                <a:prstClr val="black"/>
              </a:solidFill>
              <a:latin typeface="+mj-lt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447359" y="3091063"/>
            <a:ext cx="27366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+mj-lt"/>
              </a:rPr>
              <a:t>*</a:t>
            </a:r>
            <a:endParaRPr lang="en-US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547462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" fill="hold"/>
                                        <p:tgtEl>
                                          <p:spTgt spid="29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1000" fill="hold"/>
                                        <p:tgtEl>
                                          <p:spTgt spid="29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29" grpId="1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209800" y="2074817"/>
            <a:ext cx="1524000" cy="914400"/>
            <a:chOff x="2286000" y="2057400"/>
            <a:chExt cx="1524000" cy="914400"/>
          </a:xfrm>
        </p:grpSpPr>
        <p:sp>
          <p:nvSpPr>
            <p:cNvPr id="27" name="Rectangle 26"/>
            <p:cNvSpPr/>
            <p:nvPr/>
          </p:nvSpPr>
          <p:spPr>
            <a:xfrm>
              <a:off x="2286000" y="2057400"/>
              <a:ext cx="1524000" cy="9144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 smtClean="0">
                  <a:solidFill>
                    <a:prstClr val="black"/>
                  </a:solidFill>
                  <a:latin typeface="+mj-lt"/>
                </a:rPr>
                <a:t>Heap</a:t>
              </a:r>
              <a:endParaRPr lang="en-US" dirty="0">
                <a:solidFill>
                  <a:prstClr val="black"/>
                </a:solidFill>
                <a:latin typeface="+mj-lt"/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2423911" y="2510197"/>
              <a:ext cx="1248177" cy="3810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 smtClean="0">
                  <a:solidFill>
                    <a:prstClr val="black"/>
                  </a:solidFill>
                  <a:latin typeface="+mj-lt"/>
                </a:rPr>
                <a:t>Stack</a:t>
              </a:r>
              <a:endParaRPr lang="en-US" dirty="0">
                <a:solidFill>
                  <a:prstClr val="black"/>
                </a:solidFill>
                <a:latin typeface="+mj-lt"/>
              </a:endParaRPr>
            </a:p>
          </p:txBody>
        </p:sp>
      </p:grpSp>
      <p:sp>
        <p:nvSpPr>
          <p:cNvPr id="29" name="Rectangle 28"/>
          <p:cNvSpPr/>
          <p:nvPr/>
        </p:nvSpPr>
        <p:spPr>
          <a:xfrm>
            <a:off x="2209800" y="3446417"/>
            <a:ext cx="1524000" cy="9144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smtClean="0">
                <a:solidFill>
                  <a:prstClr val="black"/>
                </a:solidFill>
                <a:latin typeface="+mj-lt"/>
              </a:rPr>
              <a:t>Garbage Collector</a:t>
            </a:r>
            <a:endParaRPr lang="en-US" dirty="0">
              <a:solidFill>
                <a:prstClr val="black"/>
              </a:solidFill>
              <a:latin typeface="+mj-lt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5410200" y="2057400"/>
            <a:ext cx="1524000" cy="9144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smtClean="0">
                <a:solidFill>
                  <a:prstClr val="black"/>
                </a:solidFill>
                <a:latin typeface="+mj-lt"/>
              </a:rPr>
              <a:t>Mailbox</a:t>
            </a:r>
            <a:endParaRPr lang="en-US" dirty="0">
              <a:solidFill>
                <a:prstClr val="black"/>
              </a:solidFill>
              <a:latin typeface="+mj-lt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5410200" y="3446417"/>
            <a:ext cx="1524000" cy="9144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smtClean="0">
                <a:solidFill>
                  <a:prstClr val="black"/>
                </a:solidFill>
                <a:latin typeface="+mj-lt"/>
              </a:rPr>
              <a:t>Links and Monitors</a:t>
            </a:r>
            <a:endParaRPr lang="en-US" dirty="0">
              <a:solidFill>
                <a:prstClr val="black"/>
              </a:solidFill>
              <a:latin typeface="+mj-lt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447359" y="3091063"/>
            <a:ext cx="27366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+mj-lt"/>
              </a:rPr>
              <a:t>*</a:t>
            </a:r>
            <a:endParaRPr lang="en-US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102043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" fill="hold"/>
                                        <p:tgtEl>
                                          <p:spTgt spid="30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1000" fill="hold"/>
                                        <p:tgtEl>
                                          <p:spTgt spid="30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0" grpId="1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209800" y="2074817"/>
            <a:ext cx="1524000" cy="914400"/>
            <a:chOff x="2286000" y="2057400"/>
            <a:chExt cx="1524000" cy="914400"/>
          </a:xfrm>
        </p:grpSpPr>
        <p:sp>
          <p:nvSpPr>
            <p:cNvPr id="27" name="Rectangle 26"/>
            <p:cNvSpPr/>
            <p:nvPr/>
          </p:nvSpPr>
          <p:spPr>
            <a:xfrm>
              <a:off x="2286000" y="2057400"/>
              <a:ext cx="1524000" cy="9144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 smtClean="0">
                  <a:solidFill>
                    <a:prstClr val="black"/>
                  </a:solidFill>
                  <a:latin typeface="+mj-lt"/>
                </a:rPr>
                <a:t>Heap</a:t>
              </a:r>
              <a:endParaRPr lang="en-US" dirty="0">
                <a:solidFill>
                  <a:prstClr val="black"/>
                </a:solidFill>
                <a:latin typeface="+mj-lt"/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2423911" y="2510197"/>
              <a:ext cx="1248177" cy="3810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 smtClean="0">
                  <a:solidFill>
                    <a:prstClr val="black"/>
                  </a:solidFill>
                  <a:latin typeface="+mj-lt"/>
                </a:rPr>
                <a:t>Stack</a:t>
              </a:r>
              <a:endParaRPr lang="en-US" dirty="0">
                <a:solidFill>
                  <a:prstClr val="black"/>
                </a:solidFill>
                <a:latin typeface="+mj-lt"/>
              </a:endParaRPr>
            </a:p>
          </p:txBody>
        </p:sp>
      </p:grpSp>
      <p:sp>
        <p:nvSpPr>
          <p:cNvPr id="29" name="Rectangle 28"/>
          <p:cNvSpPr/>
          <p:nvPr/>
        </p:nvSpPr>
        <p:spPr>
          <a:xfrm>
            <a:off x="2209800" y="3446417"/>
            <a:ext cx="1524000" cy="9144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smtClean="0">
                <a:solidFill>
                  <a:prstClr val="black"/>
                </a:solidFill>
                <a:latin typeface="+mj-lt"/>
              </a:rPr>
              <a:t>Garbage Collector</a:t>
            </a:r>
            <a:endParaRPr lang="en-US" dirty="0">
              <a:solidFill>
                <a:prstClr val="black"/>
              </a:solidFill>
              <a:latin typeface="+mj-lt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5410200" y="2057400"/>
            <a:ext cx="1524000" cy="9144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smtClean="0">
                <a:solidFill>
                  <a:prstClr val="black"/>
                </a:solidFill>
                <a:latin typeface="+mj-lt"/>
              </a:rPr>
              <a:t>Mailbox</a:t>
            </a:r>
            <a:endParaRPr lang="en-US" dirty="0">
              <a:solidFill>
                <a:prstClr val="black"/>
              </a:solidFill>
              <a:latin typeface="+mj-lt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5410200" y="3446417"/>
            <a:ext cx="1524000" cy="9144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smtClean="0">
                <a:solidFill>
                  <a:prstClr val="black"/>
                </a:solidFill>
                <a:latin typeface="+mj-lt"/>
              </a:rPr>
              <a:t>Links and Monitors</a:t>
            </a:r>
            <a:endParaRPr lang="en-US" dirty="0">
              <a:solidFill>
                <a:prstClr val="black"/>
              </a:solidFill>
              <a:latin typeface="+mj-lt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447359" y="3091063"/>
            <a:ext cx="27366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+mj-lt"/>
              </a:rPr>
              <a:t>*</a:t>
            </a:r>
            <a:endParaRPr lang="en-US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390604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" fill="hold"/>
                                        <p:tgtEl>
                                          <p:spTgt spid="31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1000" fill="hold"/>
                                        <p:tgtEl>
                                          <p:spTgt spid="31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1" grpId="1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25688"/>
            <a:ext cx="8229600" cy="1143000"/>
          </a:xfrm>
        </p:spPr>
        <p:txBody>
          <a:bodyPr/>
          <a:lstStyle/>
          <a:p>
            <a:r>
              <a:rPr lang="en-US" dirty="0" err="1" smtClean="0"/>
              <a:t>ErlangVM</a:t>
            </a:r>
            <a:r>
              <a:rPr lang="en-US" dirty="0" smtClean="0"/>
              <a:t> Scheduling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36210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/>
          <p:cNvSpPr/>
          <p:nvPr/>
        </p:nvSpPr>
        <p:spPr>
          <a:xfrm>
            <a:off x="3733800" y="3962400"/>
            <a:ext cx="1143000" cy="6096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black"/>
                </a:solidFill>
                <a:latin typeface="+mj-lt"/>
              </a:rPr>
              <a:t>CPU Core</a:t>
            </a:r>
            <a:endParaRPr lang="en-US" dirty="0">
              <a:solidFill>
                <a:prstClr val="black"/>
              </a:solidFill>
              <a:latin typeface="+mj-lt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3733800" y="2360762"/>
            <a:ext cx="2872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latin typeface="+mj-lt"/>
              </a:rPr>
              <a:t>*</a:t>
            </a:r>
            <a:endParaRPr lang="en-US" b="1" dirty="0">
              <a:latin typeface="+mj-lt"/>
            </a:endParaRPr>
          </a:p>
        </p:txBody>
      </p:sp>
      <p:sp>
        <p:nvSpPr>
          <p:cNvPr id="51" name="Flowchart: Direct Access Storage 50"/>
          <p:cNvSpPr/>
          <p:nvPr/>
        </p:nvSpPr>
        <p:spPr>
          <a:xfrm>
            <a:off x="4000500" y="3213340"/>
            <a:ext cx="609600" cy="381000"/>
          </a:xfrm>
          <a:prstGeom prst="flowChartMagneticDrum">
            <a:avLst/>
          </a:prstGeom>
          <a:solidFill>
            <a:schemeClr val="accent1">
              <a:lumMod val="40000"/>
              <a:lumOff val="60000"/>
            </a:schemeClr>
          </a:solidFill>
          <a:ln w="38100" cmpd="sng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+mj-lt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4161671" y="2360762"/>
            <a:ext cx="2872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latin typeface="+mj-lt"/>
              </a:rPr>
              <a:t>*</a:t>
            </a:r>
            <a:endParaRPr lang="en-US" b="1" dirty="0">
              <a:latin typeface="+mj-lt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4589542" y="2360762"/>
            <a:ext cx="2872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latin typeface="+mj-lt"/>
              </a:rPr>
              <a:t>*</a:t>
            </a:r>
            <a:endParaRPr lang="en-US" b="1" dirty="0">
              <a:latin typeface="+mj-lt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3785989" y="1447800"/>
            <a:ext cx="182880" cy="914400"/>
          </a:xfrm>
          <a:prstGeom prst="rect">
            <a:avLst/>
          </a:prstGeom>
          <a:pattFill prst="ltHorz">
            <a:fgClr>
              <a:schemeClr val="tx1">
                <a:lumMod val="65000"/>
                <a:lumOff val="35000"/>
              </a:schemeClr>
            </a:fgClr>
            <a:bgClr>
              <a:schemeClr val="bg1"/>
            </a:bgClr>
          </a:patt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black"/>
              </a:solidFill>
              <a:latin typeface="+mj-lt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4213860" y="1754038"/>
            <a:ext cx="182880" cy="608162"/>
          </a:xfrm>
          <a:prstGeom prst="rect">
            <a:avLst/>
          </a:prstGeom>
          <a:pattFill prst="ltHorz">
            <a:fgClr>
              <a:schemeClr val="tx1">
                <a:lumMod val="65000"/>
                <a:lumOff val="35000"/>
              </a:schemeClr>
            </a:fgClr>
            <a:bgClr>
              <a:schemeClr val="bg1"/>
            </a:bgClr>
          </a:patt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black"/>
              </a:solidFill>
              <a:latin typeface="+mj-lt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4641731" y="1600200"/>
            <a:ext cx="182880" cy="762000"/>
          </a:xfrm>
          <a:prstGeom prst="rect">
            <a:avLst/>
          </a:prstGeom>
          <a:pattFill prst="ltHorz">
            <a:fgClr>
              <a:schemeClr val="tx1">
                <a:lumMod val="65000"/>
                <a:lumOff val="35000"/>
              </a:schemeClr>
            </a:fgClr>
            <a:bgClr>
              <a:schemeClr val="bg1"/>
            </a:bgClr>
          </a:patt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black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724181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  <p:bldP spid="51" grpId="0" animBg="1"/>
      <p:bldP spid="30" grpId="0"/>
      <p:bldP spid="31" grpId="0"/>
      <p:bldP spid="36" grpId="0" animBg="1"/>
      <p:bldP spid="37" grpId="0" animBg="1"/>
      <p:bldP spid="38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/>
          <p:nvPr/>
        </p:nvSpPr>
        <p:spPr>
          <a:xfrm>
            <a:off x="152400" y="137061"/>
            <a:ext cx="868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Near-zero context switching cost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3733800" y="3962400"/>
            <a:ext cx="1143000" cy="6096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black"/>
                </a:solidFill>
                <a:latin typeface="+mj-lt"/>
              </a:rPr>
              <a:t>CPU Core</a:t>
            </a:r>
            <a:endParaRPr lang="en-US" dirty="0">
              <a:solidFill>
                <a:prstClr val="black"/>
              </a:solidFill>
              <a:latin typeface="+mj-lt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3733800" y="2360762"/>
            <a:ext cx="2872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latin typeface="+mj-lt"/>
              </a:rPr>
              <a:t>*</a:t>
            </a:r>
            <a:endParaRPr lang="en-US" b="1" dirty="0">
              <a:latin typeface="+mj-lt"/>
            </a:endParaRPr>
          </a:p>
        </p:txBody>
      </p:sp>
      <p:sp>
        <p:nvSpPr>
          <p:cNvPr id="51" name="Flowchart: Direct Access Storage 50"/>
          <p:cNvSpPr/>
          <p:nvPr/>
        </p:nvSpPr>
        <p:spPr>
          <a:xfrm>
            <a:off x="4000500" y="3213340"/>
            <a:ext cx="609600" cy="381000"/>
          </a:xfrm>
          <a:prstGeom prst="flowChartMagneticDrum">
            <a:avLst/>
          </a:prstGeom>
          <a:solidFill>
            <a:schemeClr val="accent1">
              <a:lumMod val="40000"/>
              <a:lumOff val="60000"/>
            </a:schemeClr>
          </a:solidFill>
          <a:ln w="38100" cmpd="sng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+mj-lt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4876801" y="2360762"/>
            <a:ext cx="3328789" cy="1981802"/>
            <a:chOff x="4842754" y="2360762"/>
            <a:chExt cx="2833012" cy="1981802"/>
          </a:xfrm>
        </p:grpSpPr>
        <p:sp>
          <p:nvSpPr>
            <p:cNvPr id="9" name="Flowchart: Process 8"/>
            <p:cNvSpPr/>
            <p:nvPr/>
          </p:nvSpPr>
          <p:spPr>
            <a:xfrm>
              <a:off x="5859936" y="2360762"/>
              <a:ext cx="1815830" cy="1981802"/>
            </a:xfrm>
            <a:prstGeom prst="flowChartProcess">
              <a:avLst/>
            </a:prstGeom>
            <a:solidFill>
              <a:schemeClr val="bg1">
                <a:lumMod val="95000"/>
              </a:schemeClr>
            </a:solidFill>
            <a:ln w="31750" cmpd="sng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0" rtlCol="0" anchor="ctr"/>
            <a:lstStyle/>
            <a:p>
              <a:r>
                <a:rPr lang="en-US" b="1" dirty="0" smtClean="0">
                  <a:solidFill>
                    <a:prstClr val="black"/>
                  </a:solidFill>
                  <a:latin typeface="+mj-lt"/>
                  <a:cs typeface="Consolas" pitchFamily="49" charset="0"/>
                </a:rPr>
                <a:t>Reductions</a:t>
              </a:r>
            </a:p>
            <a:p>
              <a:r>
                <a:rPr lang="en-US" sz="1400" b="1" dirty="0" smtClean="0">
                  <a:solidFill>
                    <a:prstClr val="black"/>
                  </a:solidFill>
                  <a:latin typeface="+mj-lt"/>
                  <a:cs typeface="Consolas" pitchFamily="49" charset="0"/>
                </a:rPr>
                <a:t>- Do 2,000 operations</a:t>
              </a:r>
            </a:p>
            <a:p>
              <a:pPr lvl="1"/>
              <a:r>
                <a:rPr lang="en-US" sz="1400" dirty="0" smtClean="0">
                  <a:solidFill>
                    <a:prstClr val="black"/>
                  </a:solidFill>
                  <a:latin typeface="+mj-lt"/>
                  <a:cs typeface="Consolas" pitchFamily="49" charset="0"/>
                </a:rPr>
                <a:t>reduction1</a:t>
              </a:r>
              <a:r>
                <a:rPr lang="en-US" sz="1400" dirty="0">
                  <a:solidFill>
                    <a:prstClr val="black"/>
                  </a:solidFill>
                  <a:latin typeface="+mj-lt"/>
                  <a:cs typeface="Consolas" pitchFamily="49" charset="0"/>
                </a:rPr>
                <a:t/>
              </a:r>
              <a:br>
                <a:rPr lang="en-US" sz="1400" dirty="0">
                  <a:solidFill>
                    <a:prstClr val="black"/>
                  </a:solidFill>
                  <a:latin typeface="+mj-lt"/>
                  <a:cs typeface="Consolas" pitchFamily="49" charset="0"/>
                </a:rPr>
              </a:br>
              <a:r>
                <a:rPr lang="en-US" sz="1400" dirty="0">
                  <a:solidFill>
                    <a:prstClr val="black"/>
                  </a:solidFill>
                  <a:latin typeface="+mj-lt"/>
                  <a:cs typeface="Consolas" pitchFamily="49" charset="0"/>
                </a:rPr>
                <a:t>reduction3</a:t>
              </a:r>
              <a:br>
                <a:rPr lang="en-US" sz="1400" dirty="0">
                  <a:solidFill>
                    <a:prstClr val="black"/>
                  </a:solidFill>
                  <a:latin typeface="+mj-lt"/>
                  <a:cs typeface="Consolas" pitchFamily="49" charset="0"/>
                </a:rPr>
              </a:br>
              <a:r>
                <a:rPr lang="en-US" sz="1400" dirty="0" smtClean="0">
                  <a:solidFill>
                    <a:prstClr val="black"/>
                  </a:solidFill>
                  <a:latin typeface="+mj-lt"/>
                  <a:cs typeface="Consolas" pitchFamily="49" charset="0"/>
                </a:rPr>
                <a:t>.</a:t>
              </a:r>
              <a:endParaRPr lang="en-US" sz="1400" dirty="0">
                <a:solidFill>
                  <a:prstClr val="black"/>
                </a:solidFill>
                <a:latin typeface="+mj-lt"/>
                <a:cs typeface="Consolas" pitchFamily="49" charset="0"/>
              </a:endParaRPr>
            </a:p>
            <a:p>
              <a:pPr lvl="1"/>
              <a:r>
                <a:rPr lang="en-US" sz="1400" dirty="0" smtClean="0">
                  <a:solidFill>
                    <a:prstClr val="black"/>
                  </a:solidFill>
                  <a:latin typeface="+mj-lt"/>
                  <a:cs typeface="Consolas" pitchFamily="49" charset="0"/>
                </a:rPr>
                <a:t>Reduction2000</a:t>
              </a:r>
            </a:p>
            <a:p>
              <a:r>
                <a:rPr lang="en-US" sz="1400" b="1" dirty="0" smtClean="0">
                  <a:solidFill>
                    <a:prstClr val="black"/>
                  </a:solidFill>
                  <a:latin typeface="+mj-lt"/>
                  <a:cs typeface="Consolas" pitchFamily="49" charset="0"/>
                </a:rPr>
                <a:t>- Move to the next guy</a:t>
              </a:r>
              <a:br>
                <a:rPr lang="en-US" sz="1400" b="1" dirty="0" smtClean="0">
                  <a:solidFill>
                    <a:prstClr val="black"/>
                  </a:solidFill>
                  <a:latin typeface="+mj-lt"/>
                  <a:cs typeface="Consolas" pitchFamily="49" charset="0"/>
                </a:rPr>
              </a:br>
              <a:r>
                <a:rPr lang="en-US" sz="1400" b="1" dirty="0" smtClean="0">
                  <a:solidFill>
                    <a:prstClr val="black"/>
                  </a:solidFill>
                  <a:latin typeface="+mj-lt"/>
                  <a:cs typeface="Consolas" pitchFamily="49" charset="0"/>
                </a:rPr>
                <a:t>- Repeat</a:t>
              </a:r>
              <a:endParaRPr lang="en-US" sz="1400" b="1" dirty="0">
                <a:solidFill>
                  <a:prstClr val="black"/>
                </a:solidFill>
                <a:latin typeface="+mj-lt"/>
                <a:cs typeface="Consolas" pitchFamily="49" charset="0"/>
              </a:endParaRPr>
            </a:p>
          </p:txBody>
        </p:sp>
        <p:cxnSp>
          <p:nvCxnSpPr>
            <p:cNvPr id="11" name="Straight Arrow Connector 10"/>
            <p:cNvCxnSpPr>
              <a:stCxn id="9" idx="1"/>
            </p:cNvCxnSpPr>
            <p:nvPr/>
          </p:nvCxnSpPr>
          <p:spPr>
            <a:xfrm flipH="1">
              <a:off x="4842754" y="3351663"/>
              <a:ext cx="1017182" cy="1137"/>
            </a:xfrm>
            <a:prstGeom prst="straightConnector1">
              <a:avLst/>
            </a:prstGeom>
            <a:ln w="31750"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Rectangle 29"/>
          <p:cNvSpPr/>
          <p:nvPr/>
        </p:nvSpPr>
        <p:spPr>
          <a:xfrm>
            <a:off x="4161671" y="2360762"/>
            <a:ext cx="2872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latin typeface="+mj-lt"/>
              </a:rPr>
              <a:t>*</a:t>
            </a:r>
            <a:endParaRPr lang="en-US" b="1" dirty="0">
              <a:latin typeface="+mj-lt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4589542" y="2360762"/>
            <a:ext cx="2872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latin typeface="+mj-lt"/>
              </a:rPr>
              <a:t>*</a:t>
            </a:r>
            <a:endParaRPr lang="en-US" b="1" dirty="0">
              <a:latin typeface="+mj-lt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3785989" y="1447800"/>
            <a:ext cx="182880" cy="914400"/>
          </a:xfrm>
          <a:prstGeom prst="rect">
            <a:avLst/>
          </a:prstGeom>
          <a:pattFill prst="ltHorz">
            <a:fgClr>
              <a:schemeClr val="tx1">
                <a:lumMod val="65000"/>
                <a:lumOff val="35000"/>
              </a:schemeClr>
            </a:fgClr>
            <a:bgClr>
              <a:schemeClr val="bg1"/>
            </a:bgClr>
          </a:patt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black"/>
              </a:solidFill>
              <a:latin typeface="+mj-lt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4213860" y="1754038"/>
            <a:ext cx="182880" cy="608162"/>
          </a:xfrm>
          <a:prstGeom prst="rect">
            <a:avLst/>
          </a:prstGeom>
          <a:pattFill prst="ltHorz">
            <a:fgClr>
              <a:schemeClr val="tx1">
                <a:lumMod val="65000"/>
                <a:lumOff val="35000"/>
              </a:schemeClr>
            </a:fgClr>
            <a:bgClr>
              <a:schemeClr val="bg1"/>
            </a:bgClr>
          </a:patt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black"/>
              </a:solidFill>
              <a:latin typeface="+mj-lt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4641731" y="1600200"/>
            <a:ext cx="182880" cy="762000"/>
          </a:xfrm>
          <a:prstGeom prst="rect">
            <a:avLst/>
          </a:prstGeom>
          <a:pattFill prst="ltHorz">
            <a:fgClr>
              <a:schemeClr val="tx1">
                <a:lumMod val="65000"/>
                <a:lumOff val="35000"/>
              </a:schemeClr>
            </a:fgClr>
            <a:bgClr>
              <a:schemeClr val="bg1"/>
            </a:bgClr>
          </a:patt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black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726360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8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1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8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5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8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9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  <p:bldP spid="30" grpId="0"/>
      <p:bldP spid="31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/>
          <p:cNvCxnSpPr/>
          <p:nvPr/>
        </p:nvCxnSpPr>
        <p:spPr>
          <a:xfrm flipH="1">
            <a:off x="3953536" y="1931123"/>
            <a:ext cx="847910" cy="537443"/>
          </a:xfrm>
          <a:prstGeom prst="straightConnector1">
            <a:avLst/>
          </a:prstGeom>
          <a:ln w="254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Explosion 1 1"/>
          <p:cNvSpPr/>
          <p:nvPr/>
        </p:nvSpPr>
        <p:spPr>
          <a:xfrm>
            <a:off x="3494642" y="2210217"/>
            <a:ext cx="560392" cy="375167"/>
          </a:xfrm>
          <a:prstGeom prst="irregularSeal1">
            <a:avLst/>
          </a:prstGeom>
          <a:solidFill>
            <a:srgbClr val="FFFF00"/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3733800" y="3962400"/>
            <a:ext cx="1143000" cy="6096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CPU Core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3647042" y="2437379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000000"/>
                </a:solidFill>
              </a:rPr>
              <a:t>*</a:t>
            </a:r>
            <a:endParaRPr lang="en-US" b="1" dirty="0">
              <a:solidFill>
                <a:srgbClr val="000000"/>
              </a:solidFill>
            </a:endParaRPr>
          </a:p>
        </p:txBody>
      </p:sp>
      <p:sp>
        <p:nvSpPr>
          <p:cNvPr id="51" name="Flowchart: Direct Access Storage 50"/>
          <p:cNvSpPr/>
          <p:nvPr/>
        </p:nvSpPr>
        <p:spPr>
          <a:xfrm>
            <a:off x="4000500" y="3213340"/>
            <a:ext cx="609600" cy="381000"/>
          </a:xfrm>
          <a:prstGeom prst="flowChartMagneticDrum">
            <a:avLst/>
          </a:prstGeom>
          <a:solidFill>
            <a:schemeClr val="accent1">
              <a:lumMod val="40000"/>
              <a:lumOff val="60000"/>
            </a:schemeClr>
          </a:solidFill>
          <a:ln w="38100" cmpd="sng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4723552" y="1720392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000000"/>
                </a:solidFill>
              </a:rPr>
              <a:t>*</a:t>
            </a:r>
            <a:endParaRPr lang="en-US" b="1" dirty="0">
              <a:solidFill>
                <a:srgbClr val="000000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3694849" y="1491076"/>
            <a:ext cx="180795" cy="947741"/>
          </a:xfrm>
          <a:prstGeom prst="rect">
            <a:avLst/>
          </a:prstGeom>
          <a:pattFill prst="ltHorz">
            <a:fgClr>
              <a:schemeClr val="tx1">
                <a:lumMod val="65000"/>
                <a:lumOff val="3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4801448" y="1491076"/>
            <a:ext cx="150707" cy="229317"/>
          </a:xfrm>
          <a:prstGeom prst="rect">
            <a:avLst/>
          </a:prstGeom>
          <a:pattFill prst="ltHorz">
            <a:fgClr>
              <a:schemeClr val="tx1">
                <a:lumMod val="65000"/>
                <a:lumOff val="3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694849" y="2362616"/>
            <a:ext cx="180795" cy="74763"/>
          </a:xfrm>
          <a:prstGeom prst="rect">
            <a:avLst/>
          </a:prstGeom>
          <a:pattFill prst="ltHorz">
            <a:fgClr>
              <a:schemeClr val="tx1">
                <a:lumMod val="65000"/>
                <a:lumOff val="35000"/>
              </a:schemeClr>
            </a:fgClr>
            <a:bgClr>
              <a:srgbClr val="FF0000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3713897" y="1551150"/>
            <a:ext cx="180795" cy="898919"/>
          </a:xfrm>
          <a:prstGeom prst="rect">
            <a:avLst/>
          </a:prstGeom>
          <a:pattFill prst="ltHorz">
            <a:fgClr>
              <a:schemeClr val="tx1">
                <a:lumMod val="65000"/>
                <a:lumOff val="3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cxnSp>
        <p:nvCxnSpPr>
          <p:cNvPr id="21" name="Straight Arrow Connector 20"/>
          <p:cNvCxnSpPr/>
          <p:nvPr/>
        </p:nvCxnSpPr>
        <p:spPr>
          <a:xfrm flipV="1">
            <a:off x="3933059" y="1849968"/>
            <a:ext cx="878342" cy="489025"/>
          </a:xfrm>
          <a:prstGeom prst="straightConnector1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393334" y="1117724"/>
            <a:ext cx="10538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</a:rPr>
              <a:t>s</a:t>
            </a:r>
            <a:r>
              <a:rPr lang="en-US" sz="1600" dirty="0" smtClean="0">
                <a:solidFill>
                  <a:srgbClr val="000000"/>
                </a:solidFill>
              </a:rPr>
              <a:t>upervisor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373693" y="1117724"/>
            <a:ext cx="7779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000000"/>
                </a:solidFill>
              </a:rPr>
              <a:t>worker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52400" y="137061"/>
            <a:ext cx="868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Supervision and “let-it-crash”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72209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8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4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8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000"/>
                            </p:stCondLst>
                            <p:childTnLst>
                              <p:par>
                                <p:cTn id="46" presetID="8" presetClass="emph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7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50" grpId="0"/>
      <p:bldP spid="50" grpId="1"/>
      <p:bldP spid="50" grpId="2"/>
      <p:bldP spid="50" grpId="3"/>
      <p:bldP spid="30" grpId="0"/>
      <p:bldP spid="36" grpId="0" animBg="1"/>
      <p:bldP spid="15" grpId="0" animBg="1"/>
      <p:bldP spid="15" grpId="1" animBg="1"/>
      <p:bldP spid="2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88398" y="1143000"/>
            <a:ext cx="1967205" cy="47089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0" b="1" dirty="0" smtClean="0">
                <a:solidFill>
                  <a:schemeClr val="bg1"/>
                </a:solidFill>
              </a:rPr>
              <a:t>?</a:t>
            </a:r>
            <a:endParaRPr lang="en-US" sz="30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55759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/>
          <p:cNvSpPr/>
          <p:nvPr/>
        </p:nvSpPr>
        <p:spPr>
          <a:xfrm>
            <a:off x="3733800" y="5265282"/>
            <a:ext cx="1143000" cy="6096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black"/>
                </a:solidFill>
                <a:latin typeface="+mj-lt"/>
              </a:rPr>
              <a:t>CPU Core</a:t>
            </a:r>
            <a:endParaRPr lang="en-US" dirty="0">
              <a:solidFill>
                <a:prstClr val="black"/>
              </a:solidFill>
              <a:latin typeface="+mj-lt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2716982" y="3487041"/>
            <a:ext cx="2872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latin typeface="+mj-lt"/>
              </a:rPr>
              <a:t>*</a:t>
            </a:r>
            <a:endParaRPr lang="en-US" b="1" dirty="0">
              <a:latin typeface="+mj-lt"/>
            </a:endParaRPr>
          </a:p>
        </p:txBody>
      </p:sp>
      <p:sp>
        <p:nvSpPr>
          <p:cNvPr id="51" name="Flowchart: Direct Access Storage 50"/>
          <p:cNvSpPr/>
          <p:nvPr/>
        </p:nvSpPr>
        <p:spPr>
          <a:xfrm>
            <a:off x="4000500" y="4516222"/>
            <a:ext cx="609600" cy="381000"/>
          </a:xfrm>
          <a:prstGeom prst="flowChartMagneticDrum">
            <a:avLst/>
          </a:prstGeom>
          <a:solidFill>
            <a:schemeClr val="accent1">
              <a:lumMod val="40000"/>
              <a:lumOff val="60000"/>
            </a:schemeClr>
          </a:solidFill>
          <a:ln w="38100" cmpd="sng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+mj-lt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4150723" y="3485603"/>
            <a:ext cx="2872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latin typeface="+mj-lt"/>
              </a:rPr>
              <a:t>*</a:t>
            </a:r>
            <a:endParaRPr lang="en-US" b="1" dirty="0">
              <a:latin typeface="+mj-lt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5581917" y="3484165"/>
            <a:ext cx="2872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latin typeface="+mj-lt"/>
              </a:rPr>
              <a:t>*</a:t>
            </a:r>
            <a:endParaRPr lang="en-US" b="1" dirty="0">
              <a:latin typeface="+mj-lt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2769171" y="2574079"/>
            <a:ext cx="182880" cy="914400"/>
          </a:xfrm>
          <a:prstGeom prst="rect">
            <a:avLst/>
          </a:prstGeom>
          <a:pattFill prst="ltHorz">
            <a:fgClr>
              <a:schemeClr val="tx1">
                <a:lumMod val="65000"/>
                <a:lumOff val="35000"/>
              </a:schemeClr>
            </a:fgClr>
            <a:bgClr>
              <a:schemeClr val="bg1"/>
            </a:bgClr>
          </a:patt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black"/>
              </a:solidFill>
              <a:latin typeface="+mj-lt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4201638" y="2878879"/>
            <a:ext cx="182880" cy="608162"/>
          </a:xfrm>
          <a:prstGeom prst="rect">
            <a:avLst/>
          </a:prstGeom>
          <a:pattFill prst="ltHorz">
            <a:fgClr>
              <a:schemeClr val="tx1">
                <a:lumMod val="65000"/>
                <a:lumOff val="35000"/>
              </a:schemeClr>
            </a:fgClr>
            <a:bgClr>
              <a:schemeClr val="bg1"/>
            </a:bgClr>
          </a:patt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black"/>
              </a:solidFill>
              <a:latin typeface="+mj-lt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5634106" y="2723603"/>
            <a:ext cx="182880" cy="762000"/>
          </a:xfrm>
          <a:prstGeom prst="rect">
            <a:avLst/>
          </a:prstGeom>
          <a:pattFill prst="ltHorz">
            <a:fgClr>
              <a:schemeClr val="tx1">
                <a:lumMod val="65000"/>
                <a:lumOff val="35000"/>
              </a:schemeClr>
            </a:fgClr>
            <a:bgClr>
              <a:schemeClr val="bg1"/>
            </a:bgClr>
          </a:patt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black"/>
              </a:solidFill>
              <a:latin typeface="+mj-lt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3513261" y="788306"/>
            <a:ext cx="1387315" cy="1765007"/>
            <a:chOff x="3513261" y="788306"/>
            <a:chExt cx="1387315" cy="1765007"/>
          </a:xfrm>
        </p:grpSpPr>
        <p:sp>
          <p:nvSpPr>
            <p:cNvPr id="2" name="Rectangle 1"/>
            <p:cNvSpPr/>
            <p:nvPr/>
          </p:nvSpPr>
          <p:spPr>
            <a:xfrm>
              <a:off x="3733800" y="1885487"/>
              <a:ext cx="976583" cy="667826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receive</a:t>
              </a:r>
            </a:p>
          </p:txBody>
        </p:sp>
        <p:pic>
          <p:nvPicPr>
            <p:cNvPr id="3" name="Picture 2" descr="LS012477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13261" y="788306"/>
              <a:ext cx="1387315" cy="129654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284546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8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1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  <p:bldP spid="30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/>
          <p:cNvSpPr/>
          <p:nvPr/>
        </p:nvSpPr>
        <p:spPr>
          <a:xfrm>
            <a:off x="3733800" y="5265282"/>
            <a:ext cx="1143000" cy="6096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black"/>
                </a:solidFill>
                <a:latin typeface="+mj-lt"/>
              </a:rPr>
              <a:t>CPU Core</a:t>
            </a:r>
            <a:endParaRPr lang="en-US" dirty="0">
              <a:solidFill>
                <a:prstClr val="black"/>
              </a:solidFill>
              <a:latin typeface="+mj-lt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2716982" y="3487041"/>
            <a:ext cx="2872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latin typeface="+mj-lt"/>
              </a:rPr>
              <a:t>*</a:t>
            </a:r>
            <a:endParaRPr lang="en-US" b="1" dirty="0">
              <a:latin typeface="+mj-lt"/>
            </a:endParaRPr>
          </a:p>
        </p:txBody>
      </p:sp>
      <p:sp>
        <p:nvSpPr>
          <p:cNvPr id="51" name="Flowchart: Direct Access Storage 50"/>
          <p:cNvSpPr/>
          <p:nvPr/>
        </p:nvSpPr>
        <p:spPr>
          <a:xfrm>
            <a:off x="4000500" y="4516222"/>
            <a:ext cx="609600" cy="381000"/>
          </a:xfrm>
          <a:prstGeom prst="flowChartMagneticDrum">
            <a:avLst/>
          </a:prstGeom>
          <a:solidFill>
            <a:schemeClr val="accent1">
              <a:lumMod val="40000"/>
              <a:lumOff val="60000"/>
            </a:schemeClr>
          </a:solidFill>
          <a:ln w="38100" cmpd="sng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+mj-lt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2769171" y="2574079"/>
            <a:ext cx="182880" cy="914400"/>
          </a:xfrm>
          <a:prstGeom prst="rect">
            <a:avLst/>
          </a:prstGeom>
          <a:pattFill prst="ltHorz">
            <a:fgClr>
              <a:schemeClr val="tx1">
                <a:lumMod val="65000"/>
                <a:lumOff val="35000"/>
              </a:schemeClr>
            </a:fgClr>
            <a:bgClr>
              <a:schemeClr val="bg1"/>
            </a:bgClr>
          </a:patt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black"/>
              </a:solidFill>
              <a:latin typeface="+mj-lt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5581917" y="3484165"/>
            <a:ext cx="2872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latin typeface="+mj-lt"/>
              </a:rPr>
              <a:t>*</a:t>
            </a:r>
            <a:endParaRPr lang="en-US" b="1" dirty="0">
              <a:latin typeface="+mj-lt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5634106" y="2723603"/>
            <a:ext cx="182880" cy="762000"/>
          </a:xfrm>
          <a:prstGeom prst="rect">
            <a:avLst/>
          </a:prstGeom>
          <a:pattFill prst="ltHorz">
            <a:fgClr>
              <a:schemeClr val="tx1">
                <a:lumMod val="65000"/>
                <a:lumOff val="35000"/>
              </a:schemeClr>
            </a:fgClr>
            <a:bgClr>
              <a:schemeClr val="bg1"/>
            </a:bgClr>
          </a:patt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black"/>
              </a:solidFill>
              <a:latin typeface="+mj-lt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3513261" y="788306"/>
            <a:ext cx="1387315" cy="3066629"/>
            <a:chOff x="3513261" y="788306"/>
            <a:chExt cx="1387315" cy="3066629"/>
          </a:xfrm>
        </p:grpSpPr>
        <p:sp>
          <p:nvSpPr>
            <p:cNvPr id="30" name="Rectangle 29"/>
            <p:cNvSpPr/>
            <p:nvPr/>
          </p:nvSpPr>
          <p:spPr>
            <a:xfrm>
              <a:off x="4150723" y="3485603"/>
              <a:ext cx="28725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>
                  <a:latin typeface="+mj-lt"/>
                </a:rPr>
                <a:t>*</a:t>
              </a:r>
              <a:endParaRPr lang="en-US" b="1" dirty="0">
                <a:latin typeface="+mj-lt"/>
              </a:endParaRP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4201638" y="2878879"/>
              <a:ext cx="182880" cy="608162"/>
            </a:xfrm>
            <a:prstGeom prst="rect">
              <a:avLst/>
            </a:prstGeom>
            <a:pattFill prst="ltHorz">
              <a:fgClr>
                <a:schemeClr val="tx1">
                  <a:lumMod val="65000"/>
                  <a:lumOff val="35000"/>
                </a:schemeClr>
              </a:fgClr>
              <a:bgClr>
                <a:schemeClr val="bg1"/>
              </a:bgClr>
            </a:patt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black"/>
                </a:solidFill>
                <a:latin typeface="+mj-lt"/>
              </a:endParaRPr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3513261" y="788306"/>
              <a:ext cx="1387315" cy="1765007"/>
              <a:chOff x="3513261" y="788306"/>
              <a:chExt cx="1387315" cy="1765007"/>
            </a:xfrm>
          </p:grpSpPr>
          <p:sp>
            <p:nvSpPr>
              <p:cNvPr id="2" name="Rectangle 1"/>
              <p:cNvSpPr/>
              <p:nvPr/>
            </p:nvSpPr>
            <p:spPr>
              <a:xfrm>
                <a:off x="3733800" y="1885487"/>
                <a:ext cx="976583" cy="667826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receive</a:t>
                </a:r>
              </a:p>
            </p:txBody>
          </p:sp>
          <p:pic>
            <p:nvPicPr>
              <p:cNvPr id="3" name="Picture 2" descr="LS012477.png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13261" y="788306"/>
                <a:ext cx="1387315" cy="1296543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4482603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7.53734E-7 -1.10725E-6 L 0.38798 0.0016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399" y="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9" presetClass="emph" presetSubtype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0" presetClass="path" presetSubtype="0" accel="50000" decel="5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0 0 L -0.15769 -0.00116 " pathEditMode="relative" ptsTypes="AA">
                                      <p:cBhvr>
                                        <p:cTn id="13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4" presetID="0" presetClass="path" presetSubtype="0" accel="50000" decel="5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0 0 L -0.15769 -0.00116 " pathEditMode="relative" ptsTypes="AA">
                                      <p:cBhvr>
                                        <p:cTn id="15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250"/>
                            </p:stCondLst>
                            <p:childTnLst>
                              <p:par>
                                <p:cTn id="17" presetID="8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8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1" grpId="1"/>
      <p:bldP spid="38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923187" y="2362200"/>
            <a:ext cx="66556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+mj-lt"/>
              </a:rPr>
              <a:t>*****</a:t>
            </a:r>
            <a:br>
              <a:rPr lang="en-US" dirty="0" smtClean="0">
                <a:latin typeface="+mj-lt"/>
              </a:rPr>
            </a:br>
            <a:r>
              <a:rPr lang="en-US" dirty="0" smtClean="0">
                <a:latin typeface="+mj-lt"/>
              </a:rPr>
              <a:t>*****</a:t>
            </a:r>
            <a:endParaRPr lang="en-US" b="1" dirty="0">
              <a:latin typeface="+mj-lt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6096000" y="3962400"/>
            <a:ext cx="1143000" cy="6096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black"/>
                </a:solidFill>
                <a:latin typeface="+mj-lt"/>
              </a:rPr>
              <a:t>Core</a:t>
            </a:r>
            <a:endParaRPr lang="en-US" dirty="0">
              <a:solidFill>
                <a:prstClr val="black"/>
              </a:solidFill>
              <a:latin typeface="+mj-lt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4648200" y="3962400"/>
            <a:ext cx="1143000" cy="6096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black"/>
                </a:solidFill>
                <a:latin typeface="+mj-lt"/>
              </a:rPr>
              <a:t>Core</a:t>
            </a:r>
            <a:endParaRPr lang="en-US" dirty="0">
              <a:solidFill>
                <a:prstClr val="black"/>
              </a:solidFill>
              <a:latin typeface="+mj-lt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3200400" y="3962400"/>
            <a:ext cx="1143000" cy="6096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black"/>
                </a:solidFill>
                <a:latin typeface="+mj-lt"/>
              </a:rPr>
              <a:t>Core</a:t>
            </a:r>
            <a:endParaRPr lang="en-US" dirty="0">
              <a:solidFill>
                <a:prstClr val="black"/>
              </a:solidFill>
              <a:latin typeface="+mj-lt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1752600" y="3962400"/>
            <a:ext cx="1143000" cy="6096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black"/>
                </a:solidFill>
                <a:latin typeface="+mj-lt"/>
              </a:rPr>
              <a:t>Core</a:t>
            </a:r>
            <a:endParaRPr lang="en-US" dirty="0">
              <a:solidFill>
                <a:prstClr val="black"/>
              </a:solidFill>
              <a:latin typeface="+mj-lt"/>
            </a:endParaRPr>
          </a:p>
        </p:txBody>
      </p:sp>
      <p:sp>
        <p:nvSpPr>
          <p:cNvPr id="23" name="Flowchart: Direct Access Storage 22"/>
          <p:cNvSpPr/>
          <p:nvPr/>
        </p:nvSpPr>
        <p:spPr>
          <a:xfrm>
            <a:off x="2019300" y="3213340"/>
            <a:ext cx="609600" cy="381000"/>
          </a:xfrm>
          <a:prstGeom prst="flowChartMagneticDrum">
            <a:avLst/>
          </a:prstGeom>
          <a:solidFill>
            <a:schemeClr val="accent1">
              <a:lumMod val="40000"/>
              <a:lumOff val="60000"/>
            </a:schemeClr>
          </a:solidFill>
          <a:ln w="38100" cmpd="sng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+mj-lt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3370988" y="2362200"/>
            <a:ext cx="66556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+mj-lt"/>
              </a:rPr>
              <a:t>*****</a:t>
            </a:r>
            <a:br>
              <a:rPr lang="en-US" dirty="0" smtClean="0">
                <a:latin typeface="+mj-lt"/>
              </a:rPr>
            </a:br>
            <a:r>
              <a:rPr lang="en-US" dirty="0" smtClean="0">
                <a:latin typeface="+mj-lt"/>
              </a:rPr>
              <a:t>*****</a:t>
            </a:r>
            <a:endParaRPr lang="en-US" b="1" dirty="0">
              <a:latin typeface="+mj-lt"/>
            </a:endParaRPr>
          </a:p>
        </p:txBody>
      </p:sp>
      <p:sp>
        <p:nvSpPr>
          <p:cNvPr id="49" name="Flowchart: Direct Access Storage 48"/>
          <p:cNvSpPr/>
          <p:nvPr/>
        </p:nvSpPr>
        <p:spPr>
          <a:xfrm>
            <a:off x="3467099" y="3213340"/>
            <a:ext cx="609600" cy="381000"/>
          </a:xfrm>
          <a:prstGeom prst="flowChartMagneticDrum">
            <a:avLst/>
          </a:prstGeom>
          <a:solidFill>
            <a:schemeClr val="accent1">
              <a:lumMod val="40000"/>
              <a:lumOff val="60000"/>
            </a:schemeClr>
          </a:solidFill>
          <a:ln w="38100" cmpd="sng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+mj-lt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4818789" y="2362200"/>
            <a:ext cx="66556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+mj-lt"/>
              </a:rPr>
              <a:t>*****</a:t>
            </a:r>
            <a:br>
              <a:rPr lang="en-US" dirty="0" smtClean="0">
                <a:latin typeface="+mj-lt"/>
              </a:rPr>
            </a:br>
            <a:r>
              <a:rPr lang="en-US" dirty="0" smtClean="0">
                <a:latin typeface="+mj-lt"/>
              </a:rPr>
              <a:t>*****</a:t>
            </a:r>
            <a:endParaRPr lang="en-US" b="1" dirty="0">
              <a:latin typeface="+mj-lt"/>
            </a:endParaRPr>
          </a:p>
        </p:txBody>
      </p:sp>
      <p:sp>
        <p:nvSpPr>
          <p:cNvPr id="51" name="Flowchart: Direct Access Storage 50"/>
          <p:cNvSpPr/>
          <p:nvPr/>
        </p:nvSpPr>
        <p:spPr>
          <a:xfrm>
            <a:off x="4914900" y="3213340"/>
            <a:ext cx="609600" cy="381000"/>
          </a:xfrm>
          <a:prstGeom prst="flowChartMagneticDrum">
            <a:avLst/>
          </a:prstGeom>
          <a:solidFill>
            <a:schemeClr val="accent1">
              <a:lumMod val="40000"/>
              <a:lumOff val="60000"/>
            </a:schemeClr>
          </a:solidFill>
          <a:ln w="38100" cmpd="sng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+mj-lt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6266589" y="2362200"/>
            <a:ext cx="66556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+mj-lt"/>
              </a:rPr>
              <a:t>*****</a:t>
            </a:r>
            <a:br>
              <a:rPr lang="en-US" dirty="0" smtClean="0">
                <a:latin typeface="+mj-lt"/>
              </a:rPr>
            </a:br>
            <a:r>
              <a:rPr lang="en-US" dirty="0" smtClean="0">
                <a:latin typeface="+mj-lt"/>
              </a:rPr>
              <a:t>*****</a:t>
            </a:r>
            <a:endParaRPr lang="en-US" b="1" dirty="0">
              <a:latin typeface="+mj-lt"/>
            </a:endParaRPr>
          </a:p>
        </p:txBody>
      </p:sp>
      <p:sp>
        <p:nvSpPr>
          <p:cNvPr id="53" name="Flowchart: Direct Access Storage 52"/>
          <p:cNvSpPr/>
          <p:nvPr/>
        </p:nvSpPr>
        <p:spPr>
          <a:xfrm>
            <a:off x="6362700" y="3213340"/>
            <a:ext cx="609600" cy="381000"/>
          </a:xfrm>
          <a:prstGeom prst="flowChartMagneticDrum">
            <a:avLst/>
          </a:prstGeom>
          <a:solidFill>
            <a:schemeClr val="accent1">
              <a:lumMod val="40000"/>
              <a:lumOff val="60000"/>
            </a:schemeClr>
          </a:solidFill>
          <a:ln w="38100" cmpd="sng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285622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923187" y="2362200"/>
            <a:ext cx="66556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+mj-lt"/>
              </a:rPr>
              <a:t>*****</a:t>
            </a:r>
            <a:br>
              <a:rPr lang="en-US" dirty="0" smtClean="0">
                <a:latin typeface="+mj-lt"/>
              </a:rPr>
            </a:br>
            <a:r>
              <a:rPr lang="en-US" dirty="0" smtClean="0">
                <a:latin typeface="+mj-lt"/>
              </a:rPr>
              <a:t>*****</a:t>
            </a:r>
            <a:endParaRPr lang="en-US" b="1" dirty="0">
              <a:latin typeface="+mj-lt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6096000" y="3962400"/>
            <a:ext cx="1143000" cy="6096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black"/>
                </a:solidFill>
                <a:latin typeface="+mj-lt"/>
              </a:rPr>
              <a:t>Core</a:t>
            </a:r>
            <a:endParaRPr lang="en-US" dirty="0">
              <a:solidFill>
                <a:prstClr val="black"/>
              </a:solidFill>
              <a:latin typeface="+mj-lt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4648200" y="3962400"/>
            <a:ext cx="1143000" cy="6096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black"/>
                </a:solidFill>
                <a:latin typeface="+mj-lt"/>
              </a:rPr>
              <a:t>Core</a:t>
            </a:r>
            <a:endParaRPr lang="en-US" dirty="0">
              <a:solidFill>
                <a:prstClr val="black"/>
              </a:solidFill>
              <a:latin typeface="+mj-lt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3200400" y="3962400"/>
            <a:ext cx="1143000" cy="6096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black"/>
                </a:solidFill>
                <a:latin typeface="+mj-lt"/>
              </a:rPr>
              <a:t>Core</a:t>
            </a:r>
            <a:endParaRPr lang="en-US" dirty="0">
              <a:solidFill>
                <a:prstClr val="black"/>
              </a:solidFill>
              <a:latin typeface="+mj-lt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1752600" y="3962400"/>
            <a:ext cx="1143000" cy="6096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black"/>
                </a:solidFill>
                <a:latin typeface="+mj-lt"/>
              </a:rPr>
              <a:t>Core</a:t>
            </a:r>
            <a:endParaRPr lang="en-US" dirty="0">
              <a:solidFill>
                <a:prstClr val="black"/>
              </a:solidFill>
              <a:latin typeface="+mj-lt"/>
            </a:endParaRPr>
          </a:p>
        </p:txBody>
      </p:sp>
      <p:sp>
        <p:nvSpPr>
          <p:cNvPr id="23" name="Flowchart: Direct Access Storage 22"/>
          <p:cNvSpPr/>
          <p:nvPr/>
        </p:nvSpPr>
        <p:spPr>
          <a:xfrm>
            <a:off x="2019300" y="3213340"/>
            <a:ext cx="609600" cy="381000"/>
          </a:xfrm>
          <a:prstGeom prst="flowChartMagneticDrum">
            <a:avLst/>
          </a:prstGeom>
          <a:solidFill>
            <a:schemeClr val="accent1">
              <a:lumMod val="40000"/>
              <a:lumOff val="60000"/>
            </a:schemeClr>
          </a:solidFill>
          <a:ln w="38100" cmpd="sng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+mj-lt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3370988" y="2362200"/>
            <a:ext cx="66556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+mj-lt"/>
              </a:rPr>
              <a:t>*****</a:t>
            </a:r>
            <a:br>
              <a:rPr lang="en-US" dirty="0" smtClean="0">
                <a:latin typeface="+mj-lt"/>
              </a:rPr>
            </a:br>
            <a:r>
              <a:rPr lang="en-US" dirty="0" smtClean="0">
                <a:latin typeface="+mj-lt"/>
              </a:rPr>
              <a:t>*****</a:t>
            </a:r>
            <a:endParaRPr lang="en-US" b="1" dirty="0">
              <a:latin typeface="+mj-lt"/>
            </a:endParaRPr>
          </a:p>
        </p:txBody>
      </p:sp>
      <p:sp>
        <p:nvSpPr>
          <p:cNvPr id="49" name="Flowchart: Direct Access Storage 48"/>
          <p:cNvSpPr/>
          <p:nvPr/>
        </p:nvSpPr>
        <p:spPr>
          <a:xfrm>
            <a:off x="3467099" y="3213340"/>
            <a:ext cx="609600" cy="381000"/>
          </a:xfrm>
          <a:prstGeom prst="flowChartMagneticDrum">
            <a:avLst/>
          </a:prstGeom>
          <a:solidFill>
            <a:schemeClr val="accent1">
              <a:lumMod val="40000"/>
              <a:lumOff val="60000"/>
            </a:schemeClr>
          </a:solidFill>
          <a:ln w="38100" cmpd="sng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+mj-lt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4818789" y="2362200"/>
            <a:ext cx="66556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+mj-lt"/>
              </a:rPr>
              <a:t>*****</a:t>
            </a:r>
            <a:br>
              <a:rPr lang="en-US" dirty="0" smtClean="0">
                <a:latin typeface="+mj-lt"/>
              </a:rPr>
            </a:br>
            <a:r>
              <a:rPr lang="en-US" dirty="0" smtClean="0">
                <a:latin typeface="+mj-lt"/>
              </a:rPr>
              <a:t>*****</a:t>
            </a:r>
            <a:endParaRPr lang="en-US" b="1" dirty="0">
              <a:latin typeface="+mj-lt"/>
            </a:endParaRPr>
          </a:p>
        </p:txBody>
      </p:sp>
      <p:sp>
        <p:nvSpPr>
          <p:cNvPr id="51" name="Flowchart: Direct Access Storage 50"/>
          <p:cNvSpPr/>
          <p:nvPr/>
        </p:nvSpPr>
        <p:spPr>
          <a:xfrm>
            <a:off x="4914900" y="3213340"/>
            <a:ext cx="609600" cy="381000"/>
          </a:xfrm>
          <a:prstGeom prst="flowChartMagneticDrum">
            <a:avLst/>
          </a:prstGeom>
          <a:solidFill>
            <a:schemeClr val="accent1">
              <a:lumMod val="40000"/>
              <a:lumOff val="60000"/>
            </a:schemeClr>
          </a:solidFill>
          <a:ln w="38100" cmpd="sng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+mj-lt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6266589" y="2362200"/>
            <a:ext cx="66556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+mj-lt"/>
              </a:rPr>
              <a:t>*****</a:t>
            </a:r>
            <a:br>
              <a:rPr lang="en-US" dirty="0" smtClean="0">
                <a:latin typeface="+mj-lt"/>
              </a:rPr>
            </a:br>
            <a:r>
              <a:rPr lang="en-US" dirty="0" smtClean="0">
                <a:latin typeface="+mj-lt"/>
              </a:rPr>
              <a:t>*****</a:t>
            </a:r>
            <a:endParaRPr lang="en-US" b="1" dirty="0">
              <a:latin typeface="+mj-lt"/>
            </a:endParaRPr>
          </a:p>
        </p:txBody>
      </p:sp>
      <p:sp>
        <p:nvSpPr>
          <p:cNvPr id="53" name="Flowchart: Direct Access Storage 52"/>
          <p:cNvSpPr/>
          <p:nvPr/>
        </p:nvSpPr>
        <p:spPr>
          <a:xfrm>
            <a:off x="6362700" y="3213340"/>
            <a:ext cx="609600" cy="381000"/>
          </a:xfrm>
          <a:prstGeom prst="flowChartMagneticDrum">
            <a:avLst/>
          </a:prstGeom>
          <a:solidFill>
            <a:schemeClr val="accent1">
              <a:lumMod val="40000"/>
              <a:lumOff val="60000"/>
            </a:schemeClr>
          </a:solidFill>
          <a:ln w="38100" cmpd="sng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+mj-l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52400" y="137061"/>
            <a:ext cx="868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Scheduler migration : a game of balancing and compaction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948241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923187" y="2362200"/>
            <a:ext cx="75949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+mj-lt"/>
              </a:rPr>
              <a:t>*****</a:t>
            </a:r>
            <a:br>
              <a:rPr lang="en-US" dirty="0" smtClean="0">
                <a:latin typeface="+mj-lt"/>
              </a:rPr>
            </a:br>
            <a:r>
              <a:rPr lang="en-US" dirty="0" smtClean="0">
                <a:latin typeface="+mj-lt"/>
              </a:rPr>
              <a:t>*****</a:t>
            </a:r>
            <a:endParaRPr lang="en-US" b="1" dirty="0">
              <a:latin typeface="+mj-lt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6096000" y="3962400"/>
            <a:ext cx="1143000" cy="6096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black"/>
                </a:solidFill>
                <a:latin typeface="+mj-lt"/>
              </a:rPr>
              <a:t>Core</a:t>
            </a:r>
            <a:endParaRPr lang="en-US" dirty="0">
              <a:solidFill>
                <a:prstClr val="black"/>
              </a:solidFill>
              <a:latin typeface="+mj-lt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4648200" y="3962400"/>
            <a:ext cx="1143000" cy="6096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black"/>
                </a:solidFill>
                <a:latin typeface="+mj-lt"/>
              </a:rPr>
              <a:t>Core</a:t>
            </a:r>
            <a:endParaRPr lang="en-US" dirty="0">
              <a:solidFill>
                <a:prstClr val="black"/>
              </a:solidFill>
              <a:latin typeface="+mj-lt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3200400" y="3962400"/>
            <a:ext cx="1143000" cy="6096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black"/>
                </a:solidFill>
                <a:latin typeface="+mj-lt"/>
              </a:rPr>
              <a:t>Core</a:t>
            </a:r>
            <a:endParaRPr lang="en-US" dirty="0">
              <a:solidFill>
                <a:prstClr val="black"/>
              </a:solidFill>
              <a:latin typeface="+mj-lt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1752600" y="3962400"/>
            <a:ext cx="1143000" cy="6096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black"/>
                </a:solidFill>
                <a:latin typeface="+mj-lt"/>
              </a:rPr>
              <a:t>Core</a:t>
            </a:r>
            <a:endParaRPr lang="en-US" dirty="0">
              <a:solidFill>
                <a:prstClr val="black"/>
              </a:solidFill>
              <a:latin typeface="+mj-lt"/>
            </a:endParaRPr>
          </a:p>
        </p:txBody>
      </p:sp>
      <p:sp>
        <p:nvSpPr>
          <p:cNvPr id="23" name="Flowchart: Direct Access Storage 22"/>
          <p:cNvSpPr/>
          <p:nvPr/>
        </p:nvSpPr>
        <p:spPr>
          <a:xfrm>
            <a:off x="2019300" y="3213340"/>
            <a:ext cx="609600" cy="381000"/>
          </a:xfrm>
          <a:prstGeom prst="flowChartMagneticDrum">
            <a:avLst/>
          </a:prstGeom>
          <a:solidFill>
            <a:schemeClr val="accent1">
              <a:lumMod val="40000"/>
              <a:lumOff val="60000"/>
            </a:schemeClr>
          </a:solidFill>
          <a:ln w="38100" cmpd="sng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+mj-lt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3370988" y="2362200"/>
            <a:ext cx="75949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+mj-lt"/>
              </a:rPr>
              <a:t>*****</a:t>
            </a:r>
            <a:br>
              <a:rPr lang="en-US" dirty="0" smtClean="0">
                <a:latin typeface="+mj-lt"/>
              </a:rPr>
            </a:br>
            <a:r>
              <a:rPr lang="en-US" dirty="0" smtClean="0">
                <a:latin typeface="+mj-lt"/>
              </a:rPr>
              <a:t>*****</a:t>
            </a:r>
            <a:endParaRPr lang="en-US" b="1" dirty="0">
              <a:latin typeface="+mj-lt"/>
            </a:endParaRPr>
          </a:p>
        </p:txBody>
      </p:sp>
      <p:sp>
        <p:nvSpPr>
          <p:cNvPr id="49" name="Flowchart: Direct Access Storage 48"/>
          <p:cNvSpPr/>
          <p:nvPr/>
        </p:nvSpPr>
        <p:spPr>
          <a:xfrm>
            <a:off x="3467099" y="3213340"/>
            <a:ext cx="609600" cy="381000"/>
          </a:xfrm>
          <a:prstGeom prst="flowChartMagneticDrum">
            <a:avLst/>
          </a:prstGeom>
          <a:solidFill>
            <a:schemeClr val="accent1">
              <a:lumMod val="40000"/>
              <a:lumOff val="60000"/>
            </a:schemeClr>
          </a:solidFill>
          <a:ln w="38100" cmpd="sng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+mj-lt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4818789" y="2362200"/>
            <a:ext cx="6445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+mj-lt"/>
              </a:rPr>
              <a:t>****</a:t>
            </a:r>
            <a:endParaRPr lang="en-US" b="1" dirty="0">
              <a:latin typeface="+mj-lt"/>
            </a:endParaRPr>
          </a:p>
        </p:txBody>
      </p:sp>
      <p:sp>
        <p:nvSpPr>
          <p:cNvPr id="51" name="Flowchart: Direct Access Storage 50"/>
          <p:cNvSpPr/>
          <p:nvPr/>
        </p:nvSpPr>
        <p:spPr>
          <a:xfrm>
            <a:off x="4914900" y="3213340"/>
            <a:ext cx="609600" cy="381000"/>
          </a:xfrm>
          <a:prstGeom prst="flowChartMagneticDrum">
            <a:avLst/>
          </a:prstGeom>
          <a:solidFill>
            <a:schemeClr val="accent1">
              <a:lumMod val="40000"/>
              <a:lumOff val="60000"/>
            </a:schemeClr>
          </a:solidFill>
          <a:ln w="38100" cmpd="sng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+mj-lt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6266589" y="2362200"/>
            <a:ext cx="5295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+mj-lt"/>
              </a:rPr>
              <a:t>***</a:t>
            </a:r>
            <a:endParaRPr lang="en-US" b="1" dirty="0">
              <a:latin typeface="+mj-lt"/>
            </a:endParaRPr>
          </a:p>
        </p:txBody>
      </p:sp>
      <p:sp>
        <p:nvSpPr>
          <p:cNvPr id="53" name="Flowchart: Direct Access Storage 52"/>
          <p:cNvSpPr/>
          <p:nvPr/>
        </p:nvSpPr>
        <p:spPr>
          <a:xfrm>
            <a:off x="6362700" y="3213340"/>
            <a:ext cx="609600" cy="381000"/>
          </a:xfrm>
          <a:prstGeom prst="flowChartMagneticDrum">
            <a:avLst/>
          </a:prstGeom>
          <a:solidFill>
            <a:schemeClr val="accent1">
              <a:lumMod val="40000"/>
              <a:lumOff val="60000"/>
            </a:schemeClr>
          </a:solidFill>
          <a:ln w="38100" cmpd="sng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+mj-l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52400" y="137061"/>
            <a:ext cx="868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Compaction for energy saving &amp; memory locality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996362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923187" y="2362200"/>
            <a:ext cx="75949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+mj-lt"/>
              </a:rPr>
              <a:t>*****</a:t>
            </a:r>
            <a:br>
              <a:rPr lang="en-US" dirty="0" smtClean="0">
                <a:latin typeface="+mj-lt"/>
              </a:rPr>
            </a:br>
            <a:r>
              <a:rPr lang="en-US" dirty="0" smtClean="0">
                <a:latin typeface="+mj-lt"/>
              </a:rPr>
              <a:t>*****</a:t>
            </a:r>
            <a:endParaRPr lang="en-US" b="1" dirty="0">
              <a:latin typeface="+mj-lt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6096000" y="3962400"/>
            <a:ext cx="1143000" cy="6096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black"/>
                </a:solidFill>
                <a:latin typeface="+mj-lt"/>
              </a:rPr>
              <a:t>Core</a:t>
            </a:r>
            <a:endParaRPr lang="en-US" dirty="0">
              <a:solidFill>
                <a:prstClr val="black"/>
              </a:solidFill>
              <a:latin typeface="+mj-lt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4648200" y="3962400"/>
            <a:ext cx="1143000" cy="6096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black"/>
                </a:solidFill>
                <a:latin typeface="+mj-lt"/>
              </a:rPr>
              <a:t>Core</a:t>
            </a:r>
            <a:endParaRPr lang="en-US" dirty="0">
              <a:solidFill>
                <a:prstClr val="black"/>
              </a:solidFill>
              <a:latin typeface="+mj-lt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3200400" y="3962400"/>
            <a:ext cx="1143000" cy="6096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black"/>
                </a:solidFill>
                <a:latin typeface="+mj-lt"/>
              </a:rPr>
              <a:t>Core</a:t>
            </a:r>
            <a:endParaRPr lang="en-US" dirty="0">
              <a:solidFill>
                <a:prstClr val="black"/>
              </a:solidFill>
              <a:latin typeface="+mj-lt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1752600" y="3962400"/>
            <a:ext cx="1143000" cy="6096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black"/>
                </a:solidFill>
                <a:latin typeface="+mj-lt"/>
              </a:rPr>
              <a:t>Core</a:t>
            </a:r>
            <a:endParaRPr lang="en-US" dirty="0">
              <a:solidFill>
                <a:prstClr val="black"/>
              </a:solidFill>
              <a:latin typeface="+mj-lt"/>
            </a:endParaRPr>
          </a:p>
        </p:txBody>
      </p:sp>
      <p:sp>
        <p:nvSpPr>
          <p:cNvPr id="23" name="Flowchart: Direct Access Storage 22"/>
          <p:cNvSpPr/>
          <p:nvPr/>
        </p:nvSpPr>
        <p:spPr>
          <a:xfrm>
            <a:off x="2019300" y="3213340"/>
            <a:ext cx="609600" cy="381000"/>
          </a:xfrm>
          <a:prstGeom prst="flowChartMagneticDrum">
            <a:avLst/>
          </a:prstGeom>
          <a:solidFill>
            <a:schemeClr val="accent1">
              <a:lumMod val="40000"/>
              <a:lumOff val="60000"/>
            </a:schemeClr>
          </a:solidFill>
          <a:ln w="38100" cmpd="sng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+mj-lt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3370988" y="2362200"/>
            <a:ext cx="75949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+mj-lt"/>
              </a:rPr>
              <a:t>*****</a:t>
            </a:r>
            <a:br>
              <a:rPr lang="en-US" dirty="0" smtClean="0">
                <a:latin typeface="+mj-lt"/>
              </a:rPr>
            </a:br>
            <a:r>
              <a:rPr lang="en-US" dirty="0" smtClean="0">
                <a:latin typeface="+mj-lt"/>
              </a:rPr>
              <a:t>*****</a:t>
            </a:r>
            <a:endParaRPr lang="en-US" b="1" dirty="0">
              <a:latin typeface="+mj-lt"/>
            </a:endParaRPr>
          </a:p>
        </p:txBody>
      </p:sp>
      <p:sp>
        <p:nvSpPr>
          <p:cNvPr id="49" name="Flowchart: Direct Access Storage 48"/>
          <p:cNvSpPr/>
          <p:nvPr/>
        </p:nvSpPr>
        <p:spPr>
          <a:xfrm>
            <a:off x="3467099" y="3213340"/>
            <a:ext cx="609600" cy="381000"/>
          </a:xfrm>
          <a:prstGeom prst="flowChartMagneticDrum">
            <a:avLst/>
          </a:prstGeom>
          <a:solidFill>
            <a:schemeClr val="accent1">
              <a:lumMod val="40000"/>
              <a:lumOff val="60000"/>
            </a:schemeClr>
          </a:solidFill>
          <a:ln w="38100" cmpd="sng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+mj-lt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4818789" y="2362200"/>
            <a:ext cx="6445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+mj-lt"/>
              </a:rPr>
              <a:t>****</a:t>
            </a:r>
            <a:endParaRPr lang="en-US" b="1" dirty="0">
              <a:latin typeface="+mj-lt"/>
            </a:endParaRPr>
          </a:p>
        </p:txBody>
      </p:sp>
      <p:sp>
        <p:nvSpPr>
          <p:cNvPr id="51" name="Flowchart: Direct Access Storage 50"/>
          <p:cNvSpPr/>
          <p:nvPr/>
        </p:nvSpPr>
        <p:spPr>
          <a:xfrm>
            <a:off x="4914900" y="3213340"/>
            <a:ext cx="609600" cy="381000"/>
          </a:xfrm>
          <a:prstGeom prst="flowChartMagneticDrum">
            <a:avLst/>
          </a:prstGeom>
          <a:solidFill>
            <a:schemeClr val="accent1">
              <a:lumMod val="40000"/>
              <a:lumOff val="60000"/>
            </a:schemeClr>
          </a:solidFill>
          <a:ln w="38100" cmpd="sng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+mj-lt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6266589" y="2362200"/>
            <a:ext cx="5295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+mj-lt"/>
              </a:rPr>
              <a:t>***</a:t>
            </a:r>
            <a:endParaRPr lang="en-US" b="1" dirty="0">
              <a:latin typeface="+mj-lt"/>
            </a:endParaRPr>
          </a:p>
        </p:txBody>
      </p:sp>
      <p:sp>
        <p:nvSpPr>
          <p:cNvPr id="53" name="Flowchart: Direct Access Storage 52"/>
          <p:cNvSpPr/>
          <p:nvPr/>
        </p:nvSpPr>
        <p:spPr>
          <a:xfrm>
            <a:off x="6362700" y="3213340"/>
            <a:ext cx="609600" cy="381000"/>
          </a:xfrm>
          <a:prstGeom prst="flowChartMagneticDrum">
            <a:avLst/>
          </a:prstGeom>
          <a:solidFill>
            <a:schemeClr val="accent1">
              <a:lumMod val="40000"/>
              <a:lumOff val="60000"/>
            </a:schemeClr>
          </a:solidFill>
          <a:ln w="38100" cmpd="sng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+mj-l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52400" y="137061"/>
            <a:ext cx="868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Compaction for energy saving &amp; memory locality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648200" y="1440204"/>
            <a:ext cx="1029691" cy="88034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work stealing!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752600" y="1440204"/>
            <a:ext cx="1029691" cy="88034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Busy</a:t>
            </a:r>
            <a:br>
              <a:rPr lang="en-US" dirty="0" smtClean="0"/>
            </a:br>
            <a:r>
              <a:rPr lang="en-US" dirty="0" smtClean="0">
                <a:sym typeface="Wingdings"/>
              </a:rPr>
              <a:t>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3200400" y="1440204"/>
            <a:ext cx="1029691" cy="88034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Busy</a:t>
            </a:r>
            <a:br>
              <a:rPr lang="en-US" dirty="0" smtClean="0"/>
            </a:br>
            <a:r>
              <a:rPr lang="en-US" dirty="0" smtClean="0">
                <a:sym typeface="Wingdings"/>
              </a:rPr>
              <a:t>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20094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6" grpId="0" animBg="1"/>
      <p:bldP spid="17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6096000" y="2362200"/>
            <a:ext cx="876300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923187" y="2362200"/>
            <a:ext cx="75949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+mj-lt"/>
              </a:rPr>
              <a:t>*****</a:t>
            </a:r>
            <a:br>
              <a:rPr lang="en-US" dirty="0" smtClean="0">
                <a:latin typeface="+mj-lt"/>
              </a:rPr>
            </a:br>
            <a:r>
              <a:rPr lang="en-US" dirty="0" smtClean="0">
                <a:latin typeface="+mj-lt"/>
              </a:rPr>
              <a:t>*****</a:t>
            </a:r>
            <a:endParaRPr lang="en-US" b="1" dirty="0">
              <a:latin typeface="+mj-lt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6096000" y="3962400"/>
            <a:ext cx="1143000" cy="6096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black"/>
                </a:solidFill>
                <a:latin typeface="+mj-lt"/>
              </a:rPr>
              <a:t>Core</a:t>
            </a:r>
            <a:endParaRPr lang="en-US" dirty="0">
              <a:solidFill>
                <a:prstClr val="black"/>
              </a:solidFill>
              <a:latin typeface="+mj-lt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4648200" y="3962400"/>
            <a:ext cx="1143000" cy="6096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black"/>
                </a:solidFill>
                <a:latin typeface="+mj-lt"/>
              </a:rPr>
              <a:t>Core</a:t>
            </a:r>
            <a:endParaRPr lang="en-US" dirty="0">
              <a:solidFill>
                <a:prstClr val="black"/>
              </a:solidFill>
              <a:latin typeface="+mj-lt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3200400" y="3962400"/>
            <a:ext cx="1143000" cy="6096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black"/>
                </a:solidFill>
                <a:latin typeface="+mj-lt"/>
              </a:rPr>
              <a:t>Core</a:t>
            </a:r>
            <a:endParaRPr lang="en-US" dirty="0">
              <a:solidFill>
                <a:prstClr val="black"/>
              </a:solidFill>
              <a:latin typeface="+mj-lt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1752600" y="3962400"/>
            <a:ext cx="1143000" cy="6096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black"/>
                </a:solidFill>
                <a:latin typeface="+mj-lt"/>
              </a:rPr>
              <a:t>Core</a:t>
            </a:r>
            <a:endParaRPr lang="en-US" dirty="0">
              <a:solidFill>
                <a:prstClr val="black"/>
              </a:solidFill>
              <a:latin typeface="+mj-lt"/>
            </a:endParaRPr>
          </a:p>
        </p:txBody>
      </p:sp>
      <p:sp>
        <p:nvSpPr>
          <p:cNvPr id="23" name="Flowchart: Direct Access Storage 22"/>
          <p:cNvSpPr/>
          <p:nvPr/>
        </p:nvSpPr>
        <p:spPr>
          <a:xfrm>
            <a:off x="2019300" y="3213340"/>
            <a:ext cx="609600" cy="381000"/>
          </a:xfrm>
          <a:prstGeom prst="flowChartMagneticDrum">
            <a:avLst/>
          </a:prstGeom>
          <a:solidFill>
            <a:schemeClr val="accent1">
              <a:lumMod val="40000"/>
              <a:lumOff val="60000"/>
            </a:schemeClr>
          </a:solidFill>
          <a:ln w="38100" cmpd="sng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+mj-lt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3370988" y="2362200"/>
            <a:ext cx="75949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+mj-lt"/>
              </a:rPr>
              <a:t>*****</a:t>
            </a:r>
            <a:br>
              <a:rPr lang="en-US" dirty="0" smtClean="0">
                <a:latin typeface="+mj-lt"/>
              </a:rPr>
            </a:br>
            <a:r>
              <a:rPr lang="en-US" dirty="0" smtClean="0">
                <a:latin typeface="+mj-lt"/>
              </a:rPr>
              <a:t>*****</a:t>
            </a:r>
            <a:endParaRPr lang="en-US" b="1" dirty="0">
              <a:latin typeface="+mj-lt"/>
            </a:endParaRPr>
          </a:p>
        </p:txBody>
      </p:sp>
      <p:sp>
        <p:nvSpPr>
          <p:cNvPr id="49" name="Flowchart: Direct Access Storage 48"/>
          <p:cNvSpPr/>
          <p:nvPr/>
        </p:nvSpPr>
        <p:spPr>
          <a:xfrm>
            <a:off x="3467099" y="3213340"/>
            <a:ext cx="609600" cy="381000"/>
          </a:xfrm>
          <a:prstGeom prst="flowChartMagneticDrum">
            <a:avLst/>
          </a:prstGeom>
          <a:solidFill>
            <a:schemeClr val="accent1">
              <a:lumMod val="40000"/>
              <a:lumOff val="60000"/>
            </a:schemeClr>
          </a:solidFill>
          <a:ln w="38100" cmpd="sng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+mj-lt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4818789" y="2362200"/>
            <a:ext cx="6445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+mj-lt"/>
              </a:rPr>
              <a:t>****</a:t>
            </a:r>
            <a:endParaRPr lang="en-US" b="1" dirty="0">
              <a:latin typeface="+mj-lt"/>
            </a:endParaRPr>
          </a:p>
        </p:txBody>
      </p:sp>
      <p:sp>
        <p:nvSpPr>
          <p:cNvPr id="51" name="Flowchart: Direct Access Storage 50"/>
          <p:cNvSpPr/>
          <p:nvPr/>
        </p:nvSpPr>
        <p:spPr>
          <a:xfrm>
            <a:off x="4914900" y="3213340"/>
            <a:ext cx="609600" cy="381000"/>
          </a:xfrm>
          <a:prstGeom prst="flowChartMagneticDrum">
            <a:avLst/>
          </a:prstGeom>
          <a:solidFill>
            <a:schemeClr val="accent1">
              <a:lumMod val="40000"/>
              <a:lumOff val="60000"/>
            </a:schemeClr>
          </a:solidFill>
          <a:ln w="38100" cmpd="sng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+mj-lt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6266589" y="2362200"/>
            <a:ext cx="5295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+mj-lt"/>
              </a:rPr>
              <a:t>***</a:t>
            </a:r>
            <a:endParaRPr lang="en-US" b="1" dirty="0">
              <a:latin typeface="+mj-lt"/>
            </a:endParaRPr>
          </a:p>
        </p:txBody>
      </p:sp>
      <p:sp>
        <p:nvSpPr>
          <p:cNvPr id="53" name="Flowchart: Direct Access Storage 52"/>
          <p:cNvSpPr/>
          <p:nvPr/>
        </p:nvSpPr>
        <p:spPr>
          <a:xfrm>
            <a:off x="6362700" y="3213340"/>
            <a:ext cx="609600" cy="381000"/>
          </a:xfrm>
          <a:prstGeom prst="flowChartMagneticDrum">
            <a:avLst/>
          </a:prstGeom>
          <a:solidFill>
            <a:schemeClr val="accent1">
              <a:lumMod val="40000"/>
              <a:lumOff val="60000"/>
            </a:schemeClr>
          </a:solidFill>
          <a:ln w="38100" cmpd="sng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+mj-l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52400" y="137061"/>
            <a:ext cx="868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Compaction for energy saving &amp; memory locality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648200" y="1440204"/>
            <a:ext cx="1029691" cy="88034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work stealing!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752600" y="1440204"/>
            <a:ext cx="1029691" cy="88034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Busy</a:t>
            </a:r>
            <a:br>
              <a:rPr lang="en-US" dirty="0" smtClean="0"/>
            </a:br>
            <a:r>
              <a:rPr lang="en-US" dirty="0" smtClean="0">
                <a:sym typeface="Wingdings"/>
              </a:rPr>
              <a:t>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3200400" y="1440204"/>
            <a:ext cx="1029691" cy="88034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Busy</a:t>
            </a:r>
            <a:br>
              <a:rPr lang="en-US" dirty="0" smtClean="0"/>
            </a:br>
            <a:r>
              <a:rPr lang="en-US" dirty="0" smtClean="0">
                <a:sym typeface="Wingdings"/>
              </a:rPr>
              <a:t></a:t>
            </a:r>
            <a:endParaRPr lang="en-US" dirty="0"/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5677891" y="1728833"/>
            <a:ext cx="684809" cy="59171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94386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4778262" y="2617430"/>
            <a:ext cx="876300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923187" y="2362200"/>
            <a:ext cx="75949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+mj-lt"/>
              </a:rPr>
              <a:t>*****</a:t>
            </a:r>
            <a:br>
              <a:rPr lang="en-US" dirty="0" smtClean="0">
                <a:latin typeface="+mj-lt"/>
              </a:rPr>
            </a:br>
            <a:r>
              <a:rPr lang="en-US" dirty="0" smtClean="0">
                <a:latin typeface="+mj-lt"/>
              </a:rPr>
              <a:t>*****</a:t>
            </a:r>
            <a:endParaRPr lang="en-US" b="1" dirty="0">
              <a:latin typeface="+mj-lt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6096000" y="3962400"/>
            <a:ext cx="1143000" cy="6096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black"/>
                </a:solidFill>
                <a:latin typeface="+mj-lt"/>
              </a:rPr>
              <a:t>Core</a:t>
            </a:r>
            <a:endParaRPr lang="en-US" dirty="0">
              <a:solidFill>
                <a:prstClr val="black"/>
              </a:solidFill>
              <a:latin typeface="+mj-lt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4648200" y="3962400"/>
            <a:ext cx="1143000" cy="6096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black"/>
                </a:solidFill>
                <a:latin typeface="+mj-lt"/>
              </a:rPr>
              <a:t>Core</a:t>
            </a:r>
            <a:endParaRPr lang="en-US" dirty="0">
              <a:solidFill>
                <a:prstClr val="black"/>
              </a:solidFill>
              <a:latin typeface="+mj-lt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3200400" y="3962400"/>
            <a:ext cx="1143000" cy="6096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black"/>
                </a:solidFill>
                <a:latin typeface="+mj-lt"/>
              </a:rPr>
              <a:t>Core</a:t>
            </a:r>
            <a:endParaRPr lang="en-US" dirty="0">
              <a:solidFill>
                <a:prstClr val="black"/>
              </a:solidFill>
              <a:latin typeface="+mj-lt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1752600" y="3962400"/>
            <a:ext cx="1143000" cy="6096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black"/>
                </a:solidFill>
                <a:latin typeface="+mj-lt"/>
              </a:rPr>
              <a:t>Core</a:t>
            </a:r>
            <a:endParaRPr lang="en-US" dirty="0">
              <a:solidFill>
                <a:prstClr val="black"/>
              </a:solidFill>
              <a:latin typeface="+mj-lt"/>
            </a:endParaRPr>
          </a:p>
        </p:txBody>
      </p:sp>
      <p:sp>
        <p:nvSpPr>
          <p:cNvPr id="23" name="Flowchart: Direct Access Storage 22"/>
          <p:cNvSpPr/>
          <p:nvPr/>
        </p:nvSpPr>
        <p:spPr>
          <a:xfrm>
            <a:off x="2019300" y="3213340"/>
            <a:ext cx="609600" cy="381000"/>
          </a:xfrm>
          <a:prstGeom prst="flowChartMagneticDrum">
            <a:avLst/>
          </a:prstGeom>
          <a:solidFill>
            <a:schemeClr val="accent1">
              <a:lumMod val="40000"/>
              <a:lumOff val="60000"/>
            </a:schemeClr>
          </a:solidFill>
          <a:ln w="38100" cmpd="sng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+mj-lt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3370988" y="2362200"/>
            <a:ext cx="75949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+mj-lt"/>
              </a:rPr>
              <a:t>*****</a:t>
            </a:r>
            <a:br>
              <a:rPr lang="en-US" dirty="0" smtClean="0">
                <a:latin typeface="+mj-lt"/>
              </a:rPr>
            </a:br>
            <a:r>
              <a:rPr lang="en-US" dirty="0" smtClean="0">
                <a:latin typeface="+mj-lt"/>
              </a:rPr>
              <a:t>*****</a:t>
            </a:r>
            <a:endParaRPr lang="en-US" b="1" dirty="0">
              <a:latin typeface="+mj-lt"/>
            </a:endParaRPr>
          </a:p>
        </p:txBody>
      </p:sp>
      <p:sp>
        <p:nvSpPr>
          <p:cNvPr id="49" name="Flowchart: Direct Access Storage 48"/>
          <p:cNvSpPr/>
          <p:nvPr/>
        </p:nvSpPr>
        <p:spPr>
          <a:xfrm>
            <a:off x="3467099" y="3213340"/>
            <a:ext cx="609600" cy="381000"/>
          </a:xfrm>
          <a:prstGeom prst="flowChartMagneticDrum">
            <a:avLst/>
          </a:prstGeom>
          <a:solidFill>
            <a:schemeClr val="accent1">
              <a:lumMod val="40000"/>
              <a:lumOff val="60000"/>
            </a:schemeClr>
          </a:solidFill>
          <a:ln w="38100" cmpd="sng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+mj-lt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4818789" y="2362200"/>
            <a:ext cx="6445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+mj-lt"/>
              </a:rPr>
              <a:t>****</a:t>
            </a:r>
            <a:endParaRPr lang="en-US" b="1" dirty="0">
              <a:latin typeface="+mj-lt"/>
            </a:endParaRPr>
          </a:p>
        </p:txBody>
      </p:sp>
      <p:sp>
        <p:nvSpPr>
          <p:cNvPr id="51" name="Flowchart: Direct Access Storage 50"/>
          <p:cNvSpPr/>
          <p:nvPr/>
        </p:nvSpPr>
        <p:spPr>
          <a:xfrm>
            <a:off x="4914900" y="3213340"/>
            <a:ext cx="609600" cy="381000"/>
          </a:xfrm>
          <a:prstGeom prst="flowChartMagneticDrum">
            <a:avLst/>
          </a:prstGeom>
          <a:solidFill>
            <a:schemeClr val="accent1">
              <a:lumMod val="40000"/>
              <a:lumOff val="60000"/>
            </a:schemeClr>
          </a:solidFill>
          <a:ln w="38100" cmpd="sng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+mj-lt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4821454" y="2635071"/>
            <a:ext cx="5295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+mj-lt"/>
              </a:rPr>
              <a:t>***</a:t>
            </a:r>
            <a:endParaRPr lang="en-US" b="1" dirty="0">
              <a:latin typeface="+mj-lt"/>
            </a:endParaRPr>
          </a:p>
        </p:txBody>
      </p:sp>
      <p:sp>
        <p:nvSpPr>
          <p:cNvPr id="53" name="Flowchart: Direct Access Storage 52"/>
          <p:cNvSpPr/>
          <p:nvPr/>
        </p:nvSpPr>
        <p:spPr>
          <a:xfrm>
            <a:off x="6362700" y="3213340"/>
            <a:ext cx="609600" cy="381000"/>
          </a:xfrm>
          <a:prstGeom prst="flowChartMagneticDrum">
            <a:avLst/>
          </a:prstGeom>
          <a:solidFill>
            <a:schemeClr val="accent1">
              <a:lumMod val="40000"/>
              <a:lumOff val="60000"/>
            </a:schemeClr>
          </a:solidFill>
          <a:ln w="38100" cmpd="sng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+mj-l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52400" y="137061"/>
            <a:ext cx="868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Compaction for energy saving &amp; memory locality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648200" y="1440204"/>
            <a:ext cx="1029691" cy="88034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work stealing!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752600" y="1440204"/>
            <a:ext cx="1029691" cy="88034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Busy</a:t>
            </a:r>
            <a:br>
              <a:rPr lang="en-US" dirty="0" smtClean="0"/>
            </a:br>
            <a:r>
              <a:rPr lang="en-US" dirty="0" smtClean="0">
                <a:sym typeface="Wingdings"/>
              </a:rPr>
              <a:t>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3200400" y="1440204"/>
            <a:ext cx="1029691" cy="88034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Busy</a:t>
            </a:r>
            <a:br>
              <a:rPr lang="en-US" dirty="0" smtClean="0"/>
            </a:br>
            <a:r>
              <a:rPr lang="en-US" dirty="0" smtClean="0">
                <a:sym typeface="Wingdings"/>
              </a:rPr>
              <a:t>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82268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923187" y="2362200"/>
            <a:ext cx="75949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+mj-lt"/>
              </a:rPr>
              <a:t>*****</a:t>
            </a:r>
            <a:br>
              <a:rPr lang="en-US" dirty="0" smtClean="0">
                <a:latin typeface="+mj-lt"/>
              </a:rPr>
            </a:br>
            <a:r>
              <a:rPr lang="en-US" dirty="0" smtClean="0">
                <a:latin typeface="+mj-lt"/>
              </a:rPr>
              <a:t>*****</a:t>
            </a:r>
            <a:endParaRPr lang="en-US" b="1" dirty="0">
              <a:latin typeface="+mj-lt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6096000" y="3962400"/>
            <a:ext cx="1143000" cy="6096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black"/>
                </a:solidFill>
                <a:latin typeface="+mj-lt"/>
              </a:rPr>
              <a:t>Core</a:t>
            </a:r>
            <a:endParaRPr lang="en-US" dirty="0">
              <a:solidFill>
                <a:prstClr val="black"/>
              </a:solidFill>
              <a:latin typeface="+mj-lt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4648200" y="3962400"/>
            <a:ext cx="1143000" cy="6096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black"/>
                </a:solidFill>
                <a:latin typeface="+mj-lt"/>
              </a:rPr>
              <a:t>Core</a:t>
            </a:r>
            <a:endParaRPr lang="en-US" dirty="0">
              <a:solidFill>
                <a:prstClr val="black"/>
              </a:solidFill>
              <a:latin typeface="+mj-lt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3200400" y="3962400"/>
            <a:ext cx="1143000" cy="6096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black"/>
                </a:solidFill>
                <a:latin typeface="+mj-lt"/>
              </a:rPr>
              <a:t>Core</a:t>
            </a:r>
            <a:endParaRPr lang="en-US" dirty="0">
              <a:solidFill>
                <a:prstClr val="black"/>
              </a:solidFill>
              <a:latin typeface="+mj-lt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1752600" y="3962400"/>
            <a:ext cx="1143000" cy="6096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black"/>
                </a:solidFill>
                <a:latin typeface="+mj-lt"/>
              </a:rPr>
              <a:t>Core</a:t>
            </a:r>
            <a:endParaRPr lang="en-US" dirty="0">
              <a:solidFill>
                <a:prstClr val="black"/>
              </a:solidFill>
              <a:latin typeface="+mj-lt"/>
            </a:endParaRPr>
          </a:p>
        </p:txBody>
      </p:sp>
      <p:sp>
        <p:nvSpPr>
          <p:cNvPr id="23" name="Flowchart: Direct Access Storage 22"/>
          <p:cNvSpPr/>
          <p:nvPr/>
        </p:nvSpPr>
        <p:spPr>
          <a:xfrm>
            <a:off x="2019300" y="3213340"/>
            <a:ext cx="609600" cy="381000"/>
          </a:xfrm>
          <a:prstGeom prst="flowChartMagneticDrum">
            <a:avLst/>
          </a:prstGeom>
          <a:solidFill>
            <a:schemeClr val="accent1">
              <a:lumMod val="40000"/>
              <a:lumOff val="60000"/>
            </a:schemeClr>
          </a:solidFill>
          <a:ln w="38100" cmpd="sng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+mj-lt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3370988" y="2362200"/>
            <a:ext cx="75949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+mj-lt"/>
              </a:rPr>
              <a:t>*****</a:t>
            </a:r>
            <a:br>
              <a:rPr lang="en-US" dirty="0" smtClean="0">
                <a:latin typeface="+mj-lt"/>
              </a:rPr>
            </a:br>
            <a:r>
              <a:rPr lang="en-US" dirty="0" smtClean="0">
                <a:latin typeface="+mj-lt"/>
              </a:rPr>
              <a:t>*****</a:t>
            </a:r>
            <a:endParaRPr lang="en-US" b="1" dirty="0">
              <a:latin typeface="+mj-lt"/>
            </a:endParaRPr>
          </a:p>
        </p:txBody>
      </p:sp>
      <p:sp>
        <p:nvSpPr>
          <p:cNvPr id="49" name="Flowchart: Direct Access Storage 48"/>
          <p:cNvSpPr/>
          <p:nvPr/>
        </p:nvSpPr>
        <p:spPr>
          <a:xfrm>
            <a:off x="3467099" y="3213340"/>
            <a:ext cx="609600" cy="381000"/>
          </a:xfrm>
          <a:prstGeom prst="flowChartMagneticDrum">
            <a:avLst/>
          </a:prstGeom>
          <a:solidFill>
            <a:schemeClr val="accent1">
              <a:lumMod val="40000"/>
              <a:lumOff val="60000"/>
            </a:schemeClr>
          </a:solidFill>
          <a:ln w="38100" cmpd="sng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+mj-lt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4818789" y="2362200"/>
            <a:ext cx="64452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+mj-lt"/>
              </a:rPr>
              <a:t>****</a:t>
            </a:r>
            <a:br>
              <a:rPr lang="en-US" dirty="0" smtClean="0">
                <a:latin typeface="+mj-lt"/>
              </a:rPr>
            </a:br>
            <a:r>
              <a:rPr lang="en-US" dirty="0" smtClean="0">
                <a:latin typeface="+mj-lt"/>
              </a:rPr>
              <a:t>***</a:t>
            </a:r>
            <a:endParaRPr lang="en-US" b="1" dirty="0">
              <a:latin typeface="+mj-lt"/>
            </a:endParaRPr>
          </a:p>
        </p:txBody>
      </p:sp>
      <p:sp>
        <p:nvSpPr>
          <p:cNvPr id="51" name="Flowchart: Direct Access Storage 50"/>
          <p:cNvSpPr/>
          <p:nvPr/>
        </p:nvSpPr>
        <p:spPr>
          <a:xfrm>
            <a:off x="4914900" y="3213340"/>
            <a:ext cx="609600" cy="381000"/>
          </a:xfrm>
          <a:prstGeom prst="flowChartMagneticDrum">
            <a:avLst/>
          </a:prstGeom>
          <a:solidFill>
            <a:schemeClr val="accent1">
              <a:lumMod val="40000"/>
              <a:lumOff val="60000"/>
            </a:schemeClr>
          </a:solidFill>
          <a:ln w="38100" cmpd="sng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+mj-lt"/>
            </a:endParaRPr>
          </a:p>
        </p:txBody>
      </p:sp>
      <p:sp>
        <p:nvSpPr>
          <p:cNvPr id="53" name="Flowchart: Direct Access Storage 52"/>
          <p:cNvSpPr/>
          <p:nvPr/>
        </p:nvSpPr>
        <p:spPr>
          <a:xfrm>
            <a:off x="6362700" y="3213340"/>
            <a:ext cx="609600" cy="381000"/>
          </a:xfrm>
          <a:prstGeom prst="flowChartMagneticDrum">
            <a:avLst/>
          </a:prstGeom>
          <a:solidFill>
            <a:schemeClr val="accent1">
              <a:lumMod val="40000"/>
              <a:lumOff val="60000"/>
            </a:schemeClr>
          </a:solidFill>
          <a:ln w="38100" cmpd="sng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+mj-l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52400" y="137061"/>
            <a:ext cx="868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Compaction for energy saving &amp; memory locality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648200" y="1440204"/>
            <a:ext cx="1029691" cy="88034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Busy </a:t>
            </a:r>
            <a:br>
              <a:rPr lang="en-US" dirty="0" smtClean="0"/>
            </a:br>
            <a:r>
              <a:rPr lang="en-US" dirty="0" smtClean="0">
                <a:sym typeface="Wingdings"/>
              </a:rPr>
              <a:t>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752600" y="1440204"/>
            <a:ext cx="1029691" cy="88034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Busy</a:t>
            </a:r>
            <a:br>
              <a:rPr lang="en-US" dirty="0" smtClean="0"/>
            </a:br>
            <a:r>
              <a:rPr lang="en-US" dirty="0" smtClean="0">
                <a:sym typeface="Wingdings"/>
              </a:rPr>
              <a:t>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3200400" y="1440204"/>
            <a:ext cx="1029691" cy="88034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Busy</a:t>
            </a:r>
            <a:br>
              <a:rPr lang="en-US" dirty="0" smtClean="0"/>
            </a:br>
            <a:r>
              <a:rPr lang="en-US" dirty="0" smtClean="0">
                <a:sym typeface="Wingdings"/>
              </a:rPr>
              <a:t>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6096000" y="1440204"/>
            <a:ext cx="1029691" cy="88034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Sleepy</a:t>
            </a:r>
            <a:br>
              <a:rPr lang="en-US" dirty="0" smtClean="0"/>
            </a:br>
            <a:r>
              <a:rPr lang="en-US" dirty="0" smtClean="0">
                <a:sym typeface="Wingdings"/>
              </a:rPr>
              <a:t>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1404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923187" y="2362200"/>
            <a:ext cx="66556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+mj-lt"/>
              </a:rPr>
              <a:t>*****</a:t>
            </a:r>
            <a:br>
              <a:rPr lang="en-US" dirty="0" smtClean="0">
                <a:latin typeface="+mj-lt"/>
              </a:rPr>
            </a:br>
            <a:r>
              <a:rPr lang="en-US" dirty="0" smtClean="0">
                <a:latin typeface="+mj-lt"/>
              </a:rPr>
              <a:t>*****</a:t>
            </a:r>
            <a:endParaRPr lang="en-US" b="1" dirty="0">
              <a:latin typeface="+mj-lt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6096000" y="3962400"/>
            <a:ext cx="1143000" cy="6096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black"/>
                </a:solidFill>
                <a:latin typeface="+mj-lt"/>
              </a:rPr>
              <a:t>Core</a:t>
            </a:r>
            <a:endParaRPr lang="en-US" dirty="0">
              <a:solidFill>
                <a:prstClr val="black"/>
              </a:solidFill>
              <a:latin typeface="+mj-lt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4648200" y="3962400"/>
            <a:ext cx="1143000" cy="6096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black"/>
                </a:solidFill>
                <a:latin typeface="+mj-lt"/>
              </a:rPr>
              <a:t>Core</a:t>
            </a:r>
            <a:endParaRPr lang="en-US" dirty="0">
              <a:solidFill>
                <a:prstClr val="black"/>
              </a:solidFill>
              <a:latin typeface="+mj-lt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3200400" y="3962400"/>
            <a:ext cx="1143000" cy="6096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black"/>
                </a:solidFill>
                <a:latin typeface="+mj-lt"/>
              </a:rPr>
              <a:t>Core</a:t>
            </a:r>
            <a:endParaRPr lang="en-US" dirty="0">
              <a:solidFill>
                <a:prstClr val="black"/>
              </a:solidFill>
              <a:latin typeface="+mj-lt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1752600" y="3962400"/>
            <a:ext cx="1143000" cy="6096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black"/>
                </a:solidFill>
                <a:latin typeface="+mj-lt"/>
              </a:rPr>
              <a:t>Core</a:t>
            </a:r>
            <a:endParaRPr lang="en-US" dirty="0">
              <a:solidFill>
                <a:prstClr val="black"/>
              </a:solidFill>
              <a:latin typeface="+mj-lt"/>
            </a:endParaRPr>
          </a:p>
        </p:txBody>
      </p:sp>
      <p:sp>
        <p:nvSpPr>
          <p:cNvPr id="23" name="Flowchart: Direct Access Storage 22"/>
          <p:cNvSpPr/>
          <p:nvPr/>
        </p:nvSpPr>
        <p:spPr>
          <a:xfrm>
            <a:off x="2019300" y="3213340"/>
            <a:ext cx="609600" cy="381000"/>
          </a:xfrm>
          <a:prstGeom prst="flowChartMagneticDrum">
            <a:avLst/>
          </a:prstGeom>
          <a:solidFill>
            <a:schemeClr val="accent1">
              <a:lumMod val="40000"/>
              <a:lumOff val="60000"/>
            </a:schemeClr>
          </a:solidFill>
          <a:ln w="38100" cmpd="sng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+mj-lt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3370988" y="2362200"/>
            <a:ext cx="66556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+mj-lt"/>
              </a:rPr>
              <a:t>*****</a:t>
            </a:r>
            <a:br>
              <a:rPr lang="en-US" dirty="0" smtClean="0">
                <a:latin typeface="+mj-lt"/>
              </a:rPr>
            </a:br>
            <a:r>
              <a:rPr lang="en-US" dirty="0" smtClean="0">
                <a:latin typeface="+mj-lt"/>
              </a:rPr>
              <a:t>*****</a:t>
            </a:r>
            <a:endParaRPr lang="en-US" b="1" dirty="0">
              <a:latin typeface="+mj-lt"/>
            </a:endParaRPr>
          </a:p>
        </p:txBody>
      </p:sp>
      <p:sp>
        <p:nvSpPr>
          <p:cNvPr id="49" name="Flowchart: Direct Access Storage 48"/>
          <p:cNvSpPr/>
          <p:nvPr/>
        </p:nvSpPr>
        <p:spPr>
          <a:xfrm>
            <a:off x="3467099" y="3213340"/>
            <a:ext cx="609600" cy="381000"/>
          </a:xfrm>
          <a:prstGeom prst="flowChartMagneticDrum">
            <a:avLst/>
          </a:prstGeom>
          <a:solidFill>
            <a:schemeClr val="accent1">
              <a:lumMod val="40000"/>
              <a:lumOff val="60000"/>
            </a:schemeClr>
          </a:solidFill>
          <a:ln w="38100" cmpd="sng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+mj-lt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4818789" y="2362200"/>
            <a:ext cx="66556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+mj-lt"/>
              </a:rPr>
              <a:t>*****</a:t>
            </a:r>
            <a:br>
              <a:rPr lang="en-US" dirty="0" smtClean="0">
                <a:latin typeface="+mj-lt"/>
              </a:rPr>
            </a:br>
            <a:r>
              <a:rPr lang="en-US" dirty="0" smtClean="0">
                <a:latin typeface="+mj-lt"/>
              </a:rPr>
              <a:t>*****</a:t>
            </a:r>
            <a:endParaRPr lang="en-US" b="1" dirty="0">
              <a:latin typeface="+mj-lt"/>
            </a:endParaRPr>
          </a:p>
        </p:txBody>
      </p:sp>
      <p:sp>
        <p:nvSpPr>
          <p:cNvPr id="51" name="Flowchart: Direct Access Storage 50"/>
          <p:cNvSpPr/>
          <p:nvPr/>
        </p:nvSpPr>
        <p:spPr>
          <a:xfrm>
            <a:off x="4914900" y="3213340"/>
            <a:ext cx="609600" cy="381000"/>
          </a:xfrm>
          <a:prstGeom prst="flowChartMagneticDrum">
            <a:avLst/>
          </a:prstGeom>
          <a:solidFill>
            <a:schemeClr val="accent1">
              <a:lumMod val="40000"/>
              <a:lumOff val="60000"/>
            </a:schemeClr>
          </a:solidFill>
          <a:ln w="38100" cmpd="sng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+mj-lt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6266589" y="2362200"/>
            <a:ext cx="2996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+mj-lt"/>
              </a:rPr>
              <a:t>*</a:t>
            </a:r>
            <a:endParaRPr lang="en-US" b="1" dirty="0">
              <a:latin typeface="+mj-lt"/>
            </a:endParaRPr>
          </a:p>
        </p:txBody>
      </p:sp>
      <p:sp>
        <p:nvSpPr>
          <p:cNvPr id="53" name="Flowchart: Direct Access Storage 52"/>
          <p:cNvSpPr/>
          <p:nvPr/>
        </p:nvSpPr>
        <p:spPr>
          <a:xfrm>
            <a:off x="6362700" y="3213340"/>
            <a:ext cx="609600" cy="381000"/>
          </a:xfrm>
          <a:prstGeom prst="flowChartMagneticDrum">
            <a:avLst/>
          </a:prstGeom>
          <a:solidFill>
            <a:schemeClr val="accent1">
              <a:lumMod val="40000"/>
              <a:lumOff val="60000"/>
            </a:schemeClr>
          </a:solidFill>
          <a:ln w="38100" cmpd="sng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235318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1435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233583" y="597218"/>
            <a:ext cx="2120480" cy="56630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Norway</a:t>
            </a:r>
          </a:p>
          <a:p>
            <a:endParaRPr lang="en-US" dirty="0"/>
          </a:p>
          <a:p>
            <a:r>
              <a:rPr lang="en-US" dirty="0" smtClean="0"/>
              <a:t>2007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6 weeks</a:t>
            </a:r>
          </a:p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>12 architects</a:t>
            </a:r>
          </a:p>
          <a:p>
            <a:endParaRPr lang="en-US" dirty="0" smtClean="0"/>
          </a:p>
          <a:p>
            <a:r>
              <a:rPr lang="en-US" dirty="0" smtClean="0"/>
              <a:t>20,000,000 LOC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1 big mess</a:t>
            </a:r>
          </a:p>
          <a:p>
            <a:endParaRPr lang="en-US" dirty="0"/>
          </a:p>
          <a:p>
            <a:r>
              <a:rPr lang="en-US" dirty="0" smtClean="0"/>
              <a:t>5 minute chat</a:t>
            </a:r>
          </a:p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4 years</a:t>
            </a:r>
          </a:p>
          <a:p>
            <a:endParaRPr lang="en-US" dirty="0"/>
          </a:p>
          <a:p>
            <a:r>
              <a:rPr lang="en-US" dirty="0" smtClean="0"/>
              <a:t>0 seconds downtime</a:t>
            </a:r>
            <a:endParaRPr lang="en-US" dirty="0"/>
          </a:p>
          <a:p>
            <a:endParaRPr lang="en-US" dirty="0" smtClean="0"/>
          </a:p>
          <a:p>
            <a:r>
              <a:rPr lang="en-US" sz="2800" dirty="0" smtClean="0"/>
              <a:t>Life changed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6280947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929244" y="1812459"/>
            <a:ext cx="759493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+mj-lt"/>
              </a:rPr>
              <a:t/>
            </a:r>
            <a:br>
              <a:rPr lang="en-US" dirty="0" smtClean="0">
                <a:latin typeface="+mj-lt"/>
              </a:rPr>
            </a:br>
            <a:r>
              <a:rPr lang="en-US" dirty="0" smtClean="0">
                <a:latin typeface="+mj-lt"/>
              </a:rPr>
              <a:t>*****</a:t>
            </a:r>
            <a:br>
              <a:rPr lang="en-US" dirty="0" smtClean="0">
                <a:latin typeface="+mj-lt"/>
              </a:rPr>
            </a:br>
            <a:r>
              <a:rPr lang="en-US" dirty="0" smtClean="0"/>
              <a:t>*</a:t>
            </a:r>
            <a:r>
              <a:rPr lang="en-US" dirty="0"/>
              <a:t>****</a:t>
            </a:r>
            <a:br>
              <a:rPr lang="en-US" dirty="0"/>
            </a:br>
            <a:r>
              <a:rPr lang="en-US" dirty="0"/>
              <a:t>****</a:t>
            </a:r>
            <a:r>
              <a:rPr lang="en-US" dirty="0" smtClean="0"/>
              <a:t>*</a:t>
            </a:r>
            <a:endParaRPr lang="en-US" b="1" dirty="0"/>
          </a:p>
        </p:txBody>
      </p:sp>
      <p:sp>
        <p:nvSpPr>
          <p:cNvPr id="22" name="Rectangle 21"/>
          <p:cNvSpPr/>
          <p:nvPr/>
        </p:nvSpPr>
        <p:spPr>
          <a:xfrm>
            <a:off x="6096000" y="3962400"/>
            <a:ext cx="1143000" cy="6096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black"/>
                </a:solidFill>
                <a:latin typeface="+mj-lt"/>
              </a:rPr>
              <a:t>Core</a:t>
            </a:r>
            <a:endParaRPr lang="en-US" dirty="0">
              <a:solidFill>
                <a:prstClr val="black"/>
              </a:solidFill>
              <a:latin typeface="+mj-lt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4648200" y="3962400"/>
            <a:ext cx="1143000" cy="6096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black"/>
                </a:solidFill>
                <a:latin typeface="+mj-lt"/>
              </a:rPr>
              <a:t>Core</a:t>
            </a:r>
            <a:endParaRPr lang="en-US" dirty="0">
              <a:solidFill>
                <a:prstClr val="black"/>
              </a:solidFill>
              <a:latin typeface="+mj-lt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3200400" y="3962400"/>
            <a:ext cx="1143000" cy="6096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black"/>
                </a:solidFill>
                <a:latin typeface="+mj-lt"/>
              </a:rPr>
              <a:t>Core</a:t>
            </a:r>
            <a:endParaRPr lang="en-US" dirty="0">
              <a:solidFill>
                <a:prstClr val="black"/>
              </a:solidFill>
              <a:latin typeface="+mj-lt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1752600" y="3962400"/>
            <a:ext cx="1143000" cy="6096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black"/>
                </a:solidFill>
                <a:latin typeface="+mj-lt"/>
              </a:rPr>
              <a:t>Core</a:t>
            </a:r>
            <a:endParaRPr lang="en-US" dirty="0">
              <a:solidFill>
                <a:prstClr val="black"/>
              </a:solidFill>
              <a:latin typeface="+mj-lt"/>
            </a:endParaRPr>
          </a:p>
        </p:txBody>
      </p:sp>
      <p:sp>
        <p:nvSpPr>
          <p:cNvPr id="23" name="Flowchart: Direct Access Storage 22"/>
          <p:cNvSpPr/>
          <p:nvPr/>
        </p:nvSpPr>
        <p:spPr>
          <a:xfrm>
            <a:off x="2019300" y="3213340"/>
            <a:ext cx="609600" cy="381000"/>
          </a:xfrm>
          <a:prstGeom prst="flowChartMagneticDrum">
            <a:avLst/>
          </a:prstGeom>
          <a:solidFill>
            <a:schemeClr val="accent1">
              <a:lumMod val="40000"/>
              <a:lumOff val="60000"/>
            </a:schemeClr>
          </a:solidFill>
          <a:ln w="38100" cmpd="sng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+mj-lt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3370988" y="2362200"/>
            <a:ext cx="75949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+mj-lt"/>
              </a:rPr>
              <a:t>*****</a:t>
            </a:r>
            <a:br>
              <a:rPr lang="en-US" dirty="0" smtClean="0">
                <a:latin typeface="+mj-lt"/>
              </a:rPr>
            </a:br>
            <a:r>
              <a:rPr lang="en-US" dirty="0" smtClean="0">
                <a:latin typeface="+mj-lt"/>
              </a:rPr>
              <a:t>*****</a:t>
            </a:r>
            <a:endParaRPr lang="en-US" b="1" dirty="0">
              <a:latin typeface="+mj-lt"/>
            </a:endParaRPr>
          </a:p>
        </p:txBody>
      </p:sp>
      <p:sp>
        <p:nvSpPr>
          <p:cNvPr id="49" name="Flowchart: Direct Access Storage 48"/>
          <p:cNvSpPr/>
          <p:nvPr/>
        </p:nvSpPr>
        <p:spPr>
          <a:xfrm>
            <a:off x="3467099" y="3213340"/>
            <a:ext cx="609600" cy="381000"/>
          </a:xfrm>
          <a:prstGeom prst="flowChartMagneticDrum">
            <a:avLst/>
          </a:prstGeom>
          <a:solidFill>
            <a:schemeClr val="accent1">
              <a:lumMod val="40000"/>
              <a:lumOff val="60000"/>
            </a:schemeClr>
          </a:solidFill>
          <a:ln w="38100" cmpd="sng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+mj-lt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4818789" y="2362200"/>
            <a:ext cx="75949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+mj-lt"/>
              </a:rPr>
              <a:t>*****</a:t>
            </a:r>
            <a:br>
              <a:rPr lang="en-US" dirty="0" smtClean="0">
                <a:latin typeface="+mj-lt"/>
              </a:rPr>
            </a:br>
            <a:r>
              <a:rPr lang="en-US" dirty="0" smtClean="0">
                <a:latin typeface="+mj-lt"/>
              </a:rPr>
              <a:t>*****</a:t>
            </a:r>
            <a:endParaRPr lang="en-US" b="1" dirty="0">
              <a:latin typeface="+mj-lt"/>
            </a:endParaRPr>
          </a:p>
        </p:txBody>
      </p:sp>
      <p:sp>
        <p:nvSpPr>
          <p:cNvPr id="51" name="Flowchart: Direct Access Storage 50"/>
          <p:cNvSpPr/>
          <p:nvPr/>
        </p:nvSpPr>
        <p:spPr>
          <a:xfrm>
            <a:off x="4914900" y="3213340"/>
            <a:ext cx="609600" cy="381000"/>
          </a:xfrm>
          <a:prstGeom prst="flowChartMagneticDrum">
            <a:avLst/>
          </a:prstGeom>
          <a:solidFill>
            <a:schemeClr val="accent1">
              <a:lumMod val="40000"/>
              <a:lumOff val="60000"/>
            </a:schemeClr>
          </a:solidFill>
          <a:ln w="38100" cmpd="sng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+mj-lt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6266589" y="2362200"/>
            <a:ext cx="2996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+mj-lt"/>
              </a:rPr>
              <a:t>*</a:t>
            </a:r>
            <a:endParaRPr lang="en-US" b="1" dirty="0">
              <a:latin typeface="+mj-lt"/>
            </a:endParaRPr>
          </a:p>
        </p:txBody>
      </p:sp>
      <p:sp>
        <p:nvSpPr>
          <p:cNvPr id="53" name="Flowchart: Direct Access Storage 52"/>
          <p:cNvSpPr/>
          <p:nvPr/>
        </p:nvSpPr>
        <p:spPr>
          <a:xfrm>
            <a:off x="6362700" y="3213340"/>
            <a:ext cx="609600" cy="381000"/>
          </a:xfrm>
          <a:prstGeom prst="flowChartMagneticDrum">
            <a:avLst/>
          </a:prstGeom>
          <a:solidFill>
            <a:schemeClr val="accent1">
              <a:lumMod val="40000"/>
              <a:lumOff val="60000"/>
            </a:schemeClr>
          </a:solidFill>
          <a:ln w="38100" cmpd="sng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+mj-l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52400" y="137061"/>
            <a:ext cx="868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Scheduler migration : balance to prevent overburden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722634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6096000" y="3962400"/>
            <a:ext cx="1143000" cy="6096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black"/>
                </a:solidFill>
                <a:latin typeface="+mj-lt"/>
              </a:rPr>
              <a:t>Core</a:t>
            </a:r>
            <a:endParaRPr lang="en-US" dirty="0">
              <a:solidFill>
                <a:prstClr val="black"/>
              </a:solidFill>
              <a:latin typeface="+mj-lt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4648200" y="3962400"/>
            <a:ext cx="1143000" cy="6096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black"/>
                </a:solidFill>
                <a:latin typeface="+mj-lt"/>
              </a:rPr>
              <a:t>Core</a:t>
            </a:r>
            <a:endParaRPr lang="en-US" dirty="0">
              <a:solidFill>
                <a:prstClr val="black"/>
              </a:solidFill>
              <a:latin typeface="+mj-lt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3200400" y="3962400"/>
            <a:ext cx="1143000" cy="6096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black"/>
                </a:solidFill>
                <a:latin typeface="+mj-lt"/>
              </a:rPr>
              <a:t>Core</a:t>
            </a:r>
            <a:endParaRPr lang="en-US" dirty="0">
              <a:solidFill>
                <a:prstClr val="black"/>
              </a:solidFill>
              <a:latin typeface="+mj-lt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1752600" y="3962400"/>
            <a:ext cx="1143000" cy="6096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black"/>
                </a:solidFill>
                <a:latin typeface="+mj-lt"/>
              </a:rPr>
              <a:t>Core</a:t>
            </a:r>
            <a:endParaRPr lang="en-US" dirty="0">
              <a:solidFill>
                <a:prstClr val="black"/>
              </a:solidFill>
              <a:latin typeface="+mj-lt"/>
            </a:endParaRPr>
          </a:p>
        </p:txBody>
      </p:sp>
      <p:sp>
        <p:nvSpPr>
          <p:cNvPr id="23" name="Flowchart: Direct Access Storage 22"/>
          <p:cNvSpPr/>
          <p:nvPr/>
        </p:nvSpPr>
        <p:spPr>
          <a:xfrm>
            <a:off x="2019300" y="3213340"/>
            <a:ext cx="609600" cy="381000"/>
          </a:xfrm>
          <a:prstGeom prst="flowChartMagneticDrum">
            <a:avLst/>
          </a:prstGeom>
          <a:solidFill>
            <a:schemeClr val="accent1">
              <a:lumMod val="40000"/>
              <a:lumOff val="60000"/>
            </a:schemeClr>
          </a:solidFill>
          <a:ln w="38100" cmpd="sng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+mj-lt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3370988" y="2362200"/>
            <a:ext cx="75949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+mj-lt"/>
              </a:rPr>
              <a:t>*****</a:t>
            </a:r>
            <a:br>
              <a:rPr lang="en-US" dirty="0" smtClean="0">
                <a:latin typeface="+mj-lt"/>
              </a:rPr>
            </a:br>
            <a:r>
              <a:rPr lang="en-US" dirty="0" smtClean="0">
                <a:latin typeface="+mj-lt"/>
              </a:rPr>
              <a:t>*****</a:t>
            </a:r>
            <a:endParaRPr lang="en-US" b="1" dirty="0">
              <a:latin typeface="+mj-lt"/>
            </a:endParaRPr>
          </a:p>
        </p:txBody>
      </p:sp>
      <p:sp>
        <p:nvSpPr>
          <p:cNvPr id="49" name="Flowchart: Direct Access Storage 48"/>
          <p:cNvSpPr/>
          <p:nvPr/>
        </p:nvSpPr>
        <p:spPr>
          <a:xfrm>
            <a:off x="3467099" y="3213340"/>
            <a:ext cx="609600" cy="381000"/>
          </a:xfrm>
          <a:prstGeom prst="flowChartMagneticDrum">
            <a:avLst/>
          </a:prstGeom>
          <a:solidFill>
            <a:schemeClr val="accent1">
              <a:lumMod val="40000"/>
              <a:lumOff val="60000"/>
            </a:schemeClr>
          </a:solidFill>
          <a:ln w="38100" cmpd="sng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+mj-lt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4818789" y="2362200"/>
            <a:ext cx="75949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+mj-lt"/>
              </a:rPr>
              <a:t>*****</a:t>
            </a:r>
            <a:br>
              <a:rPr lang="en-US" dirty="0" smtClean="0">
                <a:latin typeface="+mj-lt"/>
              </a:rPr>
            </a:br>
            <a:r>
              <a:rPr lang="en-US" dirty="0" smtClean="0">
                <a:latin typeface="+mj-lt"/>
              </a:rPr>
              <a:t>*****</a:t>
            </a:r>
            <a:endParaRPr lang="en-US" b="1" dirty="0">
              <a:latin typeface="+mj-lt"/>
            </a:endParaRPr>
          </a:p>
        </p:txBody>
      </p:sp>
      <p:sp>
        <p:nvSpPr>
          <p:cNvPr id="51" name="Flowchart: Direct Access Storage 50"/>
          <p:cNvSpPr/>
          <p:nvPr/>
        </p:nvSpPr>
        <p:spPr>
          <a:xfrm>
            <a:off x="4914900" y="3213340"/>
            <a:ext cx="609600" cy="381000"/>
          </a:xfrm>
          <a:prstGeom prst="flowChartMagneticDrum">
            <a:avLst/>
          </a:prstGeom>
          <a:solidFill>
            <a:schemeClr val="accent1">
              <a:lumMod val="40000"/>
              <a:lumOff val="60000"/>
            </a:schemeClr>
          </a:solidFill>
          <a:ln w="38100" cmpd="sng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+mj-lt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6266589" y="2362200"/>
            <a:ext cx="2996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+mj-lt"/>
              </a:rPr>
              <a:t>*</a:t>
            </a:r>
            <a:endParaRPr lang="en-US" b="1" dirty="0">
              <a:latin typeface="+mj-lt"/>
            </a:endParaRPr>
          </a:p>
        </p:txBody>
      </p:sp>
      <p:sp>
        <p:nvSpPr>
          <p:cNvPr id="53" name="Flowchart: Direct Access Storage 52"/>
          <p:cNvSpPr/>
          <p:nvPr/>
        </p:nvSpPr>
        <p:spPr>
          <a:xfrm>
            <a:off x="6362700" y="3213340"/>
            <a:ext cx="609600" cy="381000"/>
          </a:xfrm>
          <a:prstGeom prst="flowChartMagneticDrum">
            <a:avLst/>
          </a:prstGeom>
          <a:solidFill>
            <a:schemeClr val="accent1">
              <a:lumMod val="40000"/>
              <a:lumOff val="60000"/>
            </a:schemeClr>
          </a:solidFill>
          <a:ln w="38100" cmpd="sng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+mj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756" y="1246450"/>
            <a:ext cx="1551444" cy="1360032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52400" y="137061"/>
            <a:ext cx="868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Scheduler migration : balance to prevent overburden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929244" y="1812459"/>
            <a:ext cx="759493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+mj-lt"/>
              </a:rPr>
              <a:t>*****</a:t>
            </a:r>
            <a:br>
              <a:rPr lang="en-US" dirty="0" smtClean="0">
                <a:latin typeface="+mj-lt"/>
              </a:rPr>
            </a:br>
            <a:r>
              <a:rPr lang="en-US" dirty="0" smtClean="0">
                <a:latin typeface="+mj-lt"/>
              </a:rPr>
              <a:t>*****</a:t>
            </a:r>
            <a:br>
              <a:rPr lang="en-US" dirty="0" smtClean="0">
                <a:latin typeface="+mj-lt"/>
              </a:rPr>
            </a:br>
            <a:r>
              <a:rPr lang="en-US" dirty="0" smtClean="0"/>
              <a:t>*</a:t>
            </a:r>
            <a:r>
              <a:rPr lang="en-US" dirty="0"/>
              <a:t>****</a:t>
            </a:r>
            <a:br>
              <a:rPr lang="en-US" dirty="0"/>
            </a:br>
            <a:r>
              <a:rPr lang="en-US" dirty="0"/>
              <a:t>****</a:t>
            </a:r>
            <a:r>
              <a:rPr lang="en-US" dirty="0" smtClean="0"/>
              <a:t>*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6460528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756" y="1246450"/>
            <a:ext cx="1551444" cy="1360032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1929244" y="1749272"/>
            <a:ext cx="759493" cy="61292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6096000" y="3962400"/>
            <a:ext cx="1143000" cy="6096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black"/>
                </a:solidFill>
                <a:latin typeface="+mj-lt"/>
              </a:rPr>
              <a:t>Core</a:t>
            </a:r>
            <a:endParaRPr lang="en-US" dirty="0">
              <a:solidFill>
                <a:prstClr val="black"/>
              </a:solidFill>
              <a:latin typeface="+mj-lt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4648200" y="3962400"/>
            <a:ext cx="1143000" cy="6096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black"/>
                </a:solidFill>
                <a:latin typeface="+mj-lt"/>
              </a:rPr>
              <a:t>Core</a:t>
            </a:r>
            <a:endParaRPr lang="en-US" dirty="0">
              <a:solidFill>
                <a:prstClr val="black"/>
              </a:solidFill>
              <a:latin typeface="+mj-lt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3200400" y="3962400"/>
            <a:ext cx="1143000" cy="6096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black"/>
                </a:solidFill>
                <a:latin typeface="+mj-lt"/>
              </a:rPr>
              <a:t>Core</a:t>
            </a:r>
            <a:endParaRPr lang="en-US" dirty="0">
              <a:solidFill>
                <a:prstClr val="black"/>
              </a:solidFill>
              <a:latin typeface="+mj-lt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1752600" y="3962400"/>
            <a:ext cx="1143000" cy="6096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black"/>
                </a:solidFill>
                <a:latin typeface="+mj-lt"/>
              </a:rPr>
              <a:t>Core</a:t>
            </a:r>
            <a:endParaRPr lang="en-US" dirty="0">
              <a:solidFill>
                <a:prstClr val="black"/>
              </a:solidFill>
              <a:latin typeface="+mj-lt"/>
            </a:endParaRPr>
          </a:p>
        </p:txBody>
      </p:sp>
      <p:sp>
        <p:nvSpPr>
          <p:cNvPr id="23" name="Flowchart: Direct Access Storage 22"/>
          <p:cNvSpPr/>
          <p:nvPr/>
        </p:nvSpPr>
        <p:spPr>
          <a:xfrm>
            <a:off x="2019300" y="3213340"/>
            <a:ext cx="609600" cy="381000"/>
          </a:xfrm>
          <a:prstGeom prst="flowChartMagneticDrum">
            <a:avLst/>
          </a:prstGeom>
          <a:solidFill>
            <a:schemeClr val="accent1">
              <a:lumMod val="40000"/>
              <a:lumOff val="60000"/>
            </a:schemeClr>
          </a:solidFill>
          <a:ln w="38100" cmpd="sng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+mj-lt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3370988" y="2362200"/>
            <a:ext cx="75949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+mj-lt"/>
              </a:rPr>
              <a:t>*****</a:t>
            </a:r>
            <a:br>
              <a:rPr lang="en-US" dirty="0" smtClean="0">
                <a:latin typeface="+mj-lt"/>
              </a:rPr>
            </a:br>
            <a:r>
              <a:rPr lang="en-US" dirty="0" smtClean="0">
                <a:latin typeface="+mj-lt"/>
              </a:rPr>
              <a:t>*****</a:t>
            </a:r>
            <a:endParaRPr lang="en-US" b="1" dirty="0">
              <a:latin typeface="+mj-lt"/>
            </a:endParaRPr>
          </a:p>
        </p:txBody>
      </p:sp>
      <p:sp>
        <p:nvSpPr>
          <p:cNvPr id="49" name="Flowchart: Direct Access Storage 48"/>
          <p:cNvSpPr/>
          <p:nvPr/>
        </p:nvSpPr>
        <p:spPr>
          <a:xfrm>
            <a:off x="3467099" y="3213340"/>
            <a:ext cx="609600" cy="381000"/>
          </a:xfrm>
          <a:prstGeom prst="flowChartMagneticDrum">
            <a:avLst/>
          </a:prstGeom>
          <a:solidFill>
            <a:schemeClr val="accent1">
              <a:lumMod val="40000"/>
              <a:lumOff val="60000"/>
            </a:schemeClr>
          </a:solidFill>
          <a:ln w="38100" cmpd="sng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+mj-lt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4818789" y="2362200"/>
            <a:ext cx="75949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+mj-lt"/>
              </a:rPr>
              <a:t>*****</a:t>
            </a:r>
            <a:br>
              <a:rPr lang="en-US" dirty="0" smtClean="0">
                <a:latin typeface="+mj-lt"/>
              </a:rPr>
            </a:br>
            <a:r>
              <a:rPr lang="en-US" dirty="0" smtClean="0">
                <a:latin typeface="+mj-lt"/>
              </a:rPr>
              <a:t>*****</a:t>
            </a:r>
            <a:endParaRPr lang="en-US" b="1" dirty="0">
              <a:latin typeface="+mj-lt"/>
            </a:endParaRPr>
          </a:p>
        </p:txBody>
      </p:sp>
      <p:sp>
        <p:nvSpPr>
          <p:cNvPr id="51" name="Flowchart: Direct Access Storage 50"/>
          <p:cNvSpPr/>
          <p:nvPr/>
        </p:nvSpPr>
        <p:spPr>
          <a:xfrm>
            <a:off x="4914900" y="3213340"/>
            <a:ext cx="609600" cy="381000"/>
          </a:xfrm>
          <a:prstGeom prst="flowChartMagneticDrum">
            <a:avLst/>
          </a:prstGeom>
          <a:solidFill>
            <a:schemeClr val="accent1">
              <a:lumMod val="40000"/>
              <a:lumOff val="60000"/>
            </a:schemeClr>
          </a:solidFill>
          <a:ln w="38100" cmpd="sng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+mj-lt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6266589" y="2362200"/>
            <a:ext cx="2996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+mj-lt"/>
              </a:rPr>
              <a:t>*</a:t>
            </a:r>
            <a:endParaRPr lang="en-US" b="1" dirty="0">
              <a:latin typeface="+mj-lt"/>
            </a:endParaRPr>
          </a:p>
        </p:txBody>
      </p:sp>
      <p:sp>
        <p:nvSpPr>
          <p:cNvPr id="53" name="Flowchart: Direct Access Storage 52"/>
          <p:cNvSpPr/>
          <p:nvPr/>
        </p:nvSpPr>
        <p:spPr>
          <a:xfrm>
            <a:off x="6362700" y="3213340"/>
            <a:ext cx="609600" cy="381000"/>
          </a:xfrm>
          <a:prstGeom prst="flowChartMagneticDrum">
            <a:avLst/>
          </a:prstGeom>
          <a:solidFill>
            <a:schemeClr val="accent1">
              <a:lumMod val="40000"/>
              <a:lumOff val="60000"/>
            </a:schemeClr>
          </a:solidFill>
          <a:ln w="38100" cmpd="sng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+mj-l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52400" y="137061"/>
            <a:ext cx="868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Scheduler migration : balance to prevent overburden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929244" y="1812459"/>
            <a:ext cx="759493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+mj-lt"/>
              </a:rPr>
              <a:t>*****</a:t>
            </a:r>
            <a:br>
              <a:rPr lang="en-US" dirty="0" smtClean="0">
                <a:latin typeface="+mj-lt"/>
              </a:rPr>
            </a:br>
            <a:r>
              <a:rPr lang="en-US" dirty="0" smtClean="0">
                <a:latin typeface="+mj-lt"/>
              </a:rPr>
              <a:t>*****</a:t>
            </a:r>
            <a:br>
              <a:rPr lang="en-US" dirty="0" smtClean="0">
                <a:latin typeface="+mj-lt"/>
              </a:rPr>
            </a:br>
            <a:r>
              <a:rPr lang="en-US" dirty="0" smtClean="0"/>
              <a:t>*</a:t>
            </a:r>
            <a:r>
              <a:rPr lang="en-US" dirty="0"/>
              <a:t>****</a:t>
            </a:r>
            <a:br>
              <a:rPr lang="en-US" dirty="0"/>
            </a:br>
            <a:r>
              <a:rPr lang="en-US" dirty="0"/>
              <a:t>****</a:t>
            </a:r>
            <a:r>
              <a:rPr lang="en-US" dirty="0" smtClean="0"/>
              <a:t>*</a:t>
            </a:r>
            <a:endParaRPr lang="en-US" b="1" dirty="0"/>
          </a:p>
        </p:txBody>
      </p:sp>
      <p:sp>
        <p:nvSpPr>
          <p:cNvPr id="20" name="Rectangle 19"/>
          <p:cNvSpPr/>
          <p:nvPr/>
        </p:nvSpPr>
        <p:spPr>
          <a:xfrm>
            <a:off x="6096000" y="1188383"/>
            <a:ext cx="1029691" cy="88034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work stealing!</a:t>
            </a:r>
            <a:endParaRPr lang="en-US" dirty="0"/>
          </a:p>
        </p:txBody>
      </p:sp>
      <p:cxnSp>
        <p:nvCxnSpPr>
          <p:cNvPr id="21" name="Straight Arrow Connector 20"/>
          <p:cNvCxnSpPr>
            <a:stCxn id="20" idx="1"/>
          </p:cNvCxnSpPr>
          <p:nvPr/>
        </p:nvCxnSpPr>
        <p:spPr>
          <a:xfrm flipH="1">
            <a:off x="2895601" y="1628555"/>
            <a:ext cx="3200399" cy="29841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8346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6256599" y="2362199"/>
            <a:ext cx="759493" cy="61292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6096000" y="3962400"/>
            <a:ext cx="1143000" cy="6096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black"/>
                </a:solidFill>
                <a:latin typeface="+mj-lt"/>
              </a:rPr>
              <a:t>Core</a:t>
            </a:r>
            <a:endParaRPr lang="en-US" dirty="0">
              <a:solidFill>
                <a:prstClr val="black"/>
              </a:solidFill>
              <a:latin typeface="+mj-lt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4648200" y="3962400"/>
            <a:ext cx="1143000" cy="6096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black"/>
                </a:solidFill>
                <a:latin typeface="+mj-lt"/>
              </a:rPr>
              <a:t>Core</a:t>
            </a:r>
            <a:endParaRPr lang="en-US" dirty="0">
              <a:solidFill>
                <a:prstClr val="black"/>
              </a:solidFill>
              <a:latin typeface="+mj-lt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3200400" y="3962400"/>
            <a:ext cx="1143000" cy="6096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black"/>
                </a:solidFill>
                <a:latin typeface="+mj-lt"/>
              </a:rPr>
              <a:t>Core</a:t>
            </a:r>
            <a:endParaRPr lang="en-US" dirty="0">
              <a:solidFill>
                <a:prstClr val="black"/>
              </a:solidFill>
              <a:latin typeface="+mj-lt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1752600" y="3962400"/>
            <a:ext cx="1143000" cy="6096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black"/>
                </a:solidFill>
                <a:latin typeface="+mj-lt"/>
              </a:rPr>
              <a:t>Core</a:t>
            </a:r>
            <a:endParaRPr lang="en-US" dirty="0">
              <a:solidFill>
                <a:prstClr val="black"/>
              </a:solidFill>
              <a:latin typeface="+mj-lt"/>
            </a:endParaRPr>
          </a:p>
        </p:txBody>
      </p:sp>
      <p:sp>
        <p:nvSpPr>
          <p:cNvPr id="23" name="Flowchart: Direct Access Storage 22"/>
          <p:cNvSpPr/>
          <p:nvPr/>
        </p:nvSpPr>
        <p:spPr>
          <a:xfrm>
            <a:off x="2019300" y="3213340"/>
            <a:ext cx="609600" cy="381000"/>
          </a:xfrm>
          <a:prstGeom prst="flowChartMagneticDrum">
            <a:avLst/>
          </a:prstGeom>
          <a:solidFill>
            <a:schemeClr val="accent1">
              <a:lumMod val="40000"/>
              <a:lumOff val="60000"/>
            </a:schemeClr>
          </a:solidFill>
          <a:ln w="38100" cmpd="sng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+mj-lt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3370988" y="2362200"/>
            <a:ext cx="75949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+mj-lt"/>
              </a:rPr>
              <a:t>*****</a:t>
            </a:r>
            <a:br>
              <a:rPr lang="en-US" dirty="0" smtClean="0">
                <a:latin typeface="+mj-lt"/>
              </a:rPr>
            </a:br>
            <a:r>
              <a:rPr lang="en-US" dirty="0" smtClean="0">
                <a:latin typeface="+mj-lt"/>
              </a:rPr>
              <a:t>*****</a:t>
            </a:r>
            <a:endParaRPr lang="en-US" b="1" dirty="0">
              <a:latin typeface="+mj-lt"/>
            </a:endParaRPr>
          </a:p>
        </p:txBody>
      </p:sp>
      <p:sp>
        <p:nvSpPr>
          <p:cNvPr id="49" name="Flowchart: Direct Access Storage 48"/>
          <p:cNvSpPr/>
          <p:nvPr/>
        </p:nvSpPr>
        <p:spPr>
          <a:xfrm>
            <a:off x="3467099" y="3213340"/>
            <a:ext cx="609600" cy="381000"/>
          </a:xfrm>
          <a:prstGeom prst="flowChartMagneticDrum">
            <a:avLst/>
          </a:prstGeom>
          <a:solidFill>
            <a:schemeClr val="accent1">
              <a:lumMod val="40000"/>
              <a:lumOff val="60000"/>
            </a:schemeClr>
          </a:solidFill>
          <a:ln w="38100" cmpd="sng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+mj-lt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4818789" y="2362200"/>
            <a:ext cx="75949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+mj-lt"/>
              </a:rPr>
              <a:t>*****</a:t>
            </a:r>
            <a:br>
              <a:rPr lang="en-US" dirty="0" smtClean="0">
                <a:latin typeface="+mj-lt"/>
              </a:rPr>
            </a:br>
            <a:r>
              <a:rPr lang="en-US" dirty="0" smtClean="0">
                <a:latin typeface="+mj-lt"/>
              </a:rPr>
              <a:t>*****</a:t>
            </a:r>
            <a:endParaRPr lang="en-US" b="1" dirty="0">
              <a:latin typeface="+mj-lt"/>
            </a:endParaRPr>
          </a:p>
        </p:txBody>
      </p:sp>
      <p:sp>
        <p:nvSpPr>
          <p:cNvPr id="51" name="Flowchart: Direct Access Storage 50"/>
          <p:cNvSpPr/>
          <p:nvPr/>
        </p:nvSpPr>
        <p:spPr>
          <a:xfrm>
            <a:off x="4914900" y="3213340"/>
            <a:ext cx="609600" cy="381000"/>
          </a:xfrm>
          <a:prstGeom prst="flowChartMagneticDrum">
            <a:avLst/>
          </a:prstGeom>
          <a:solidFill>
            <a:schemeClr val="accent1">
              <a:lumMod val="40000"/>
              <a:lumOff val="60000"/>
            </a:schemeClr>
          </a:solidFill>
          <a:ln w="38100" cmpd="sng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+mj-lt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6266589" y="2362200"/>
            <a:ext cx="75949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+mj-lt"/>
              </a:rPr>
              <a:t>*****</a:t>
            </a:r>
            <a:br>
              <a:rPr lang="en-US" dirty="0" smtClean="0">
                <a:latin typeface="+mj-lt"/>
              </a:rPr>
            </a:br>
            <a:r>
              <a:rPr lang="en-US" dirty="0" smtClean="0">
                <a:latin typeface="+mj-lt"/>
              </a:rPr>
              <a:t>*****</a:t>
            </a:r>
            <a:endParaRPr lang="en-US" b="1" dirty="0">
              <a:latin typeface="+mj-lt"/>
            </a:endParaRPr>
          </a:p>
        </p:txBody>
      </p:sp>
      <p:sp>
        <p:nvSpPr>
          <p:cNvPr id="53" name="Flowchart: Direct Access Storage 52"/>
          <p:cNvSpPr/>
          <p:nvPr/>
        </p:nvSpPr>
        <p:spPr>
          <a:xfrm>
            <a:off x="6362700" y="3213340"/>
            <a:ext cx="609600" cy="381000"/>
          </a:xfrm>
          <a:prstGeom prst="flowChartMagneticDrum">
            <a:avLst/>
          </a:prstGeom>
          <a:solidFill>
            <a:schemeClr val="accent1">
              <a:lumMod val="40000"/>
              <a:lumOff val="60000"/>
            </a:schemeClr>
          </a:solidFill>
          <a:ln w="38100" cmpd="sng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+mj-l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52400" y="137061"/>
            <a:ext cx="868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Scheduler migration : balance to prevent overburden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929244" y="1812459"/>
            <a:ext cx="759493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+mj-lt"/>
              </a:rPr>
              <a:t/>
            </a:r>
            <a:br>
              <a:rPr lang="en-US" dirty="0" smtClean="0">
                <a:latin typeface="+mj-lt"/>
              </a:rPr>
            </a:br>
            <a:r>
              <a:rPr lang="en-US" dirty="0" smtClean="0">
                <a:latin typeface="+mj-lt"/>
              </a:rPr>
              <a:t/>
            </a:r>
            <a:br>
              <a:rPr lang="en-US" dirty="0" smtClean="0">
                <a:latin typeface="+mj-lt"/>
              </a:rPr>
            </a:br>
            <a:r>
              <a:rPr lang="en-US" dirty="0" smtClean="0"/>
              <a:t>*</a:t>
            </a:r>
            <a:r>
              <a:rPr lang="en-US" dirty="0"/>
              <a:t>****</a:t>
            </a:r>
            <a:br>
              <a:rPr lang="en-US" dirty="0"/>
            </a:br>
            <a:r>
              <a:rPr lang="en-US" dirty="0"/>
              <a:t>****</a:t>
            </a:r>
            <a:r>
              <a:rPr lang="en-US" dirty="0" smtClean="0"/>
              <a:t>*</a:t>
            </a:r>
            <a:endParaRPr lang="en-US" b="1" dirty="0"/>
          </a:p>
        </p:txBody>
      </p:sp>
      <p:sp>
        <p:nvSpPr>
          <p:cNvPr id="20" name="Rectangle 19"/>
          <p:cNvSpPr/>
          <p:nvPr/>
        </p:nvSpPr>
        <p:spPr>
          <a:xfrm>
            <a:off x="6096000" y="1188383"/>
            <a:ext cx="1029691" cy="88034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work stealing!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24112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923187" y="2362200"/>
            <a:ext cx="66556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+mj-lt"/>
              </a:rPr>
              <a:t>*****</a:t>
            </a:r>
            <a:br>
              <a:rPr lang="en-US" dirty="0" smtClean="0">
                <a:latin typeface="+mj-lt"/>
              </a:rPr>
            </a:br>
            <a:r>
              <a:rPr lang="en-US" dirty="0" smtClean="0">
                <a:latin typeface="+mj-lt"/>
              </a:rPr>
              <a:t>*****</a:t>
            </a:r>
            <a:endParaRPr lang="en-US" b="1" dirty="0">
              <a:latin typeface="+mj-lt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6096000" y="3962400"/>
            <a:ext cx="1143000" cy="6096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black"/>
                </a:solidFill>
                <a:latin typeface="+mj-lt"/>
              </a:rPr>
              <a:t>Core</a:t>
            </a:r>
            <a:endParaRPr lang="en-US" dirty="0">
              <a:solidFill>
                <a:prstClr val="black"/>
              </a:solidFill>
              <a:latin typeface="+mj-lt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4648200" y="3962400"/>
            <a:ext cx="1143000" cy="6096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black"/>
                </a:solidFill>
                <a:latin typeface="+mj-lt"/>
              </a:rPr>
              <a:t>Core</a:t>
            </a:r>
            <a:endParaRPr lang="en-US" dirty="0">
              <a:solidFill>
                <a:prstClr val="black"/>
              </a:solidFill>
              <a:latin typeface="+mj-lt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3200400" y="3962400"/>
            <a:ext cx="1143000" cy="6096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black"/>
                </a:solidFill>
                <a:latin typeface="+mj-lt"/>
              </a:rPr>
              <a:t>Core</a:t>
            </a:r>
            <a:endParaRPr lang="en-US" dirty="0">
              <a:solidFill>
                <a:prstClr val="black"/>
              </a:solidFill>
              <a:latin typeface="+mj-lt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1752600" y="3962400"/>
            <a:ext cx="1143000" cy="6096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black"/>
                </a:solidFill>
                <a:latin typeface="+mj-lt"/>
              </a:rPr>
              <a:t>Core</a:t>
            </a:r>
            <a:endParaRPr lang="en-US" dirty="0">
              <a:solidFill>
                <a:prstClr val="black"/>
              </a:solidFill>
              <a:latin typeface="+mj-lt"/>
            </a:endParaRPr>
          </a:p>
        </p:txBody>
      </p:sp>
      <p:sp>
        <p:nvSpPr>
          <p:cNvPr id="23" name="Flowchart: Direct Access Storage 22"/>
          <p:cNvSpPr/>
          <p:nvPr/>
        </p:nvSpPr>
        <p:spPr>
          <a:xfrm>
            <a:off x="2019300" y="3213340"/>
            <a:ext cx="609600" cy="381000"/>
          </a:xfrm>
          <a:prstGeom prst="flowChartMagneticDrum">
            <a:avLst/>
          </a:prstGeom>
          <a:solidFill>
            <a:schemeClr val="accent1">
              <a:lumMod val="40000"/>
              <a:lumOff val="60000"/>
            </a:schemeClr>
          </a:solidFill>
          <a:ln w="38100" cmpd="sng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+mj-lt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3370988" y="2362200"/>
            <a:ext cx="66556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+mj-lt"/>
              </a:rPr>
              <a:t>*****</a:t>
            </a:r>
            <a:br>
              <a:rPr lang="en-US" dirty="0" smtClean="0">
                <a:latin typeface="+mj-lt"/>
              </a:rPr>
            </a:br>
            <a:r>
              <a:rPr lang="en-US" dirty="0" smtClean="0">
                <a:latin typeface="+mj-lt"/>
              </a:rPr>
              <a:t>*****</a:t>
            </a:r>
            <a:endParaRPr lang="en-US" b="1" dirty="0">
              <a:latin typeface="+mj-lt"/>
            </a:endParaRPr>
          </a:p>
        </p:txBody>
      </p:sp>
      <p:sp>
        <p:nvSpPr>
          <p:cNvPr id="49" name="Flowchart: Direct Access Storage 48"/>
          <p:cNvSpPr/>
          <p:nvPr/>
        </p:nvSpPr>
        <p:spPr>
          <a:xfrm>
            <a:off x="3467099" y="3213340"/>
            <a:ext cx="609600" cy="381000"/>
          </a:xfrm>
          <a:prstGeom prst="flowChartMagneticDrum">
            <a:avLst/>
          </a:prstGeom>
          <a:solidFill>
            <a:schemeClr val="accent1">
              <a:lumMod val="40000"/>
              <a:lumOff val="60000"/>
            </a:schemeClr>
          </a:solidFill>
          <a:ln w="38100" cmpd="sng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+mj-lt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4818789" y="2362200"/>
            <a:ext cx="66556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+mj-lt"/>
              </a:rPr>
              <a:t>*****</a:t>
            </a:r>
            <a:br>
              <a:rPr lang="en-US" dirty="0" smtClean="0">
                <a:latin typeface="+mj-lt"/>
              </a:rPr>
            </a:br>
            <a:r>
              <a:rPr lang="en-US" dirty="0" smtClean="0">
                <a:latin typeface="+mj-lt"/>
              </a:rPr>
              <a:t>*****</a:t>
            </a:r>
            <a:endParaRPr lang="en-US" b="1" dirty="0">
              <a:latin typeface="+mj-lt"/>
            </a:endParaRPr>
          </a:p>
        </p:txBody>
      </p:sp>
      <p:sp>
        <p:nvSpPr>
          <p:cNvPr id="51" name="Flowchart: Direct Access Storage 50"/>
          <p:cNvSpPr/>
          <p:nvPr/>
        </p:nvSpPr>
        <p:spPr>
          <a:xfrm>
            <a:off x="4914900" y="3213340"/>
            <a:ext cx="609600" cy="381000"/>
          </a:xfrm>
          <a:prstGeom prst="flowChartMagneticDrum">
            <a:avLst/>
          </a:prstGeom>
          <a:solidFill>
            <a:schemeClr val="accent1">
              <a:lumMod val="40000"/>
              <a:lumOff val="60000"/>
            </a:schemeClr>
          </a:solidFill>
          <a:ln w="38100" cmpd="sng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+mj-lt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6266589" y="2362200"/>
            <a:ext cx="66556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+mj-lt"/>
              </a:rPr>
              <a:t>*****</a:t>
            </a:r>
            <a:br>
              <a:rPr lang="en-US" dirty="0" smtClean="0">
                <a:latin typeface="+mj-lt"/>
              </a:rPr>
            </a:br>
            <a:r>
              <a:rPr lang="en-US" dirty="0" smtClean="0">
                <a:latin typeface="+mj-lt"/>
              </a:rPr>
              <a:t>*****</a:t>
            </a:r>
            <a:endParaRPr lang="en-US" b="1" dirty="0">
              <a:latin typeface="+mj-lt"/>
            </a:endParaRPr>
          </a:p>
        </p:txBody>
      </p:sp>
      <p:sp>
        <p:nvSpPr>
          <p:cNvPr id="53" name="Flowchart: Direct Access Storage 52"/>
          <p:cNvSpPr/>
          <p:nvPr/>
        </p:nvSpPr>
        <p:spPr>
          <a:xfrm>
            <a:off x="6362700" y="3213340"/>
            <a:ext cx="609600" cy="381000"/>
          </a:xfrm>
          <a:prstGeom prst="flowChartMagneticDrum">
            <a:avLst/>
          </a:prstGeom>
          <a:solidFill>
            <a:schemeClr val="accent1">
              <a:lumMod val="40000"/>
              <a:lumOff val="60000"/>
            </a:schemeClr>
          </a:solidFill>
          <a:ln w="38100" cmpd="sng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+mj-lt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126649" y="2018387"/>
            <a:ext cx="6871498" cy="258734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anchor="ctr" anchorCtr="0">
            <a:noAutofit/>
          </a:bodyPr>
          <a:lstStyle/>
          <a:p>
            <a:pPr algn="ctr"/>
            <a:r>
              <a:rPr lang="en-US" sz="2800" dirty="0" smtClean="0"/>
              <a:t>massive concurrency </a:t>
            </a:r>
            <a:br>
              <a:rPr lang="en-US" sz="2800" dirty="0" smtClean="0"/>
            </a:br>
            <a:r>
              <a:rPr lang="en-US" sz="2800" dirty="0" smtClean="0"/>
              <a:t>preemptive </a:t>
            </a:r>
            <a:r>
              <a:rPr lang="en-US" sz="2800" dirty="0"/>
              <a:t>multitasking </a:t>
            </a:r>
            <a:r>
              <a:rPr lang="en-US" sz="2800" dirty="0" smtClean="0"/>
              <a:t> </a:t>
            </a:r>
          </a:p>
          <a:p>
            <a:pPr algn="ctr"/>
            <a:r>
              <a:rPr lang="en-US" sz="2800" dirty="0" smtClean="0"/>
              <a:t>soft real-time</a:t>
            </a:r>
            <a:br>
              <a:rPr lang="en-US" sz="2800" dirty="0" smtClean="0"/>
            </a:br>
            <a:r>
              <a:rPr lang="en-US" sz="2800" dirty="0" smtClean="0"/>
              <a:t> low latency over raw throughput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084073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4800" y="-228600"/>
            <a:ext cx="9753600" cy="73152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/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6201" y="438138"/>
            <a:ext cx="97140" cy="1605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1" y="5519738"/>
            <a:ext cx="1040123" cy="1719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3804" y="581029"/>
            <a:ext cx="155584" cy="2571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3051" y="755197"/>
            <a:ext cx="188515" cy="3116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" name="Picture 3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1406" y="945698"/>
            <a:ext cx="238729" cy="394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" name="Picture 3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0707" y="1143001"/>
            <a:ext cx="290699" cy="4805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" name="Picture 3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2700" y="1447802"/>
            <a:ext cx="414897" cy="6857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2" y="1981200"/>
            <a:ext cx="553197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2451" y="3200401"/>
            <a:ext cx="783695" cy="129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" name="Picture 3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5244" y="500745"/>
            <a:ext cx="126362" cy="208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" name="Picture 3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7698" y="108907"/>
            <a:ext cx="45719" cy="755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1" name="Picture 3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4802" y="199773"/>
            <a:ext cx="63541" cy="1050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2" name="Picture 3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1714" y="252285"/>
            <a:ext cx="77871" cy="1287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73826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18159"/>
    </mc:Choice>
    <mc:Fallback xmlns="">
      <p:transition spd="slow" advTm="618159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4800" y="-228600"/>
            <a:ext cx="9753600" cy="73152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/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6201" y="438138"/>
            <a:ext cx="97140" cy="1605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1" y="5519738"/>
            <a:ext cx="1040123" cy="1719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3804" y="581029"/>
            <a:ext cx="155584" cy="2571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3051" y="755197"/>
            <a:ext cx="188515" cy="3116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" name="Picture 3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1406" y="945698"/>
            <a:ext cx="238729" cy="394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" name="Picture 3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0707" y="1143001"/>
            <a:ext cx="290699" cy="4805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" name="Picture 3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2700" y="1447802"/>
            <a:ext cx="414897" cy="6857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2" y="1981200"/>
            <a:ext cx="553197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2451" y="3200401"/>
            <a:ext cx="783695" cy="129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" name="Picture 3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5244" y="500745"/>
            <a:ext cx="126362" cy="208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" name="Picture 3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7698" y="108907"/>
            <a:ext cx="45719" cy="755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1" name="Picture 3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4802" y="199773"/>
            <a:ext cx="63541" cy="1050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2" name="Picture 3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1714" y="252285"/>
            <a:ext cx="77871" cy="1287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" name="Straight Arrow Connector 2"/>
          <p:cNvCxnSpPr/>
          <p:nvPr/>
        </p:nvCxnSpPr>
        <p:spPr>
          <a:xfrm flipV="1">
            <a:off x="2469365" y="4468135"/>
            <a:ext cx="2657507" cy="2716156"/>
          </a:xfrm>
          <a:prstGeom prst="straightConnector1">
            <a:avLst/>
          </a:prstGeom>
          <a:ln>
            <a:headEnd type="oval"/>
            <a:tailEnd type="oval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V="1">
            <a:off x="5091596" y="2845039"/>
            <a:ext cx="1198940" cy="1681888"/>
          </a:xfrm>
          <a:prstGeom prst="straightConnector1">
            <a:avLst/>
          </a:prstGeom>
          <a:ln>
            <a:headEnd type="oval"/>
            <a:tailEnd type="oval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V="1">
            <a:off x="6808392" y="576155"/>
            <a:ext cx="987746" cy="1540330"/>
          </a:xfrm>
          <a:prstGeom prst="straightConnector1">
            <a:avLst/>
          </a:prstGeom>
          <a:ln>
            <a:headEnd type="oval"/>
            <a:tailEnd type="oval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V="1">
            <a:off x="6255724" y="2128243"/>
            <a:ext cx="552668" cy="752529"/>
          </a:xfrm>
          <a:prstGeom prst="straightConnector1">
            <a:avLst/>
          </a:prstGeom>
          <a:ln>
            <a:headEnd type="oval"/>
            <a:tailEnd type="oval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3962743" y="5773302"/>
            <a:ext cx="2215270" cy="369332"/>
          </a:xfrm>
          <a:prstGeom prst="rect">
            <a:avLst/>
          </a:prstGeom>
          <a:solidFill>
            <a:schemeClr val="tx1">
              <a:alpha val="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dirty="0" err="1" smtClean="0">
                <a:solidFill>
                  <a:schemeClr val="bg1"/>
                </a:solidFill>
                <a:latin typeface="Consolas"/>
                <a:cs typeface="Consolas"/>
              </a:rPr>
              <a:t>Node.ping</a:t>
            </a:r>
            <a:r>
              <a:rPr lang="en-US" b="1" dirty="0">
                <a:solidFill>
                  <a:schemeClr val="bg1"/>
                </a:solidFill>
                <a:latin typeface="Consolas"/>
                <a:cs typeface="Consolas"/>
              </a:rPr>
              <a:t> </a:t>
            </a:r>
            <a:r>
              <a:rPr lang="en-US" b="1" dirty="0" smtClean="0">
                <a:solidFill>
                  <a:schemeClr val="bg1"/>
                </a:solidFill>
                <a:latin typeface="Consolas"/>
                <a:cs typeface="Consolas"/>
              </a:rPr>
              <a:t>:node2</a:t>
            </a:r>
            <a:endParaRPr lang="en-US" b="1" dirty="0">
              <a:solidFill>
                <a:schemeClr val="bg1"/>
              </a:solidFill>
              <a:latin typeface="Consolas"/>
              <a:cs typeface="Consolas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5726110" y="3773942"/>
            <a:ext cx="1764025" cy="307777"/>
          </a:xfrm>
          <a:prstGeom prst="rect">
            <a:avLst/>
          </a:prstGeom>
          <a:solidFill>
            <a:schemeClr val="tx1">
              <a:alpha val="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b="1" dirty="0" err="1" smtClean="0">
                <a:solidFill>
                  <a:schemeClr val="bg1"/>
                </a:solidFill>
                <a:latin typeface="Consolas"/>
                <a:cs typeface="Consolas"/>
              </a:rPr>
              <a:t>Node.ping</a:t>
            </a:r>
            <a:r>
              <a:rPr lang="en-US" sz="1400" b="1" dirty="0">
                <a:solidFill>
                  <a:schemeClr val="bg1"/>
                </a:solidFill>
                <a:latin typeface="Consolas"/>
                <a:cs typeface="Consolas"/>
              </a:rPr>
              <a:t> </a:t>
            </a:r>
            <a:r>
              <a:rPr lang="en-US" sz="1400" b="1" dirty="0" smtClean="0">
                <a:solidFill>
                  <a:schemeClr val="bg1"/>
                </a:solidFill>
                <a:latin typeface="Consolas"/>
                <a:cs typeface="Consolas"/>
              </a:rPr>
              <a:t>:node3</a:t>
            </a:r>
            <a:endParaRPr lang="en-US" sz="1400" b="1" dirty="0">
              <a:solidFill>
                <a:schemeClr val="bg1"/>
              </a:solidFill>
              <a:latin typeface="Consolas"/>
              <a:cs typeface="Consolas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6677341" y="2457018"/>
            <a:ext cx="1538402" cy="276999"/>
          </a:xfrm>
          <a:prstGeom prst="rect">
            <a:avLst/>
          </a:prstGeom>
          <a:solidFill>
            <a:schemeClr val="tx1">
              <a:alpha val="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200" b="1" dirty="0" err="1" smtClean="0">
                <a:solidFill>
                  <a:schemeClr val="bg1"/>
                </a:solidFill>
                <a:latin typeface="Consolas"/>
                <a:cs typeface="Consolas"/>
              </a:rPr>
              <a:t>Node.ping</a:t>
            </a:r>
            <a:r>
              <a:rPr lang="en-US" sz="1200" b="1" dirty="0">
                <a:solidFill>
                  <a:schemeClr val="bg1"/>
                </a:solidFill>
                <a:latin typeface="Consolas"/>
                <a:cs typeface="Consolas"/>
              </a:rPr>
              <a:t> </a:t>
            </a:r>
            <a:r>
              <a:rPr lang="en-US" sz="1200" b="1" dirty="0" smtClean="0">
                <a:solidFill>
                  <a:schemeClr val="bg1"/>
                </a:solidFill>
                <a:latin typeface="Consolas"/>
                <a:cs typeface="Consolas"/>
              </a:rPr>
              <a:t>:node4</a:t>
            </a:r>
            <a:endParaRPr lang="en-US" sz="1200" b="1" dirty="0">
              <a:solidFill>
                <a:schemeClr val="bg1"/>
              </a:solidFill>
              <a:latin typeface="Consolas"/>
              <a:cs typeface="Consolas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7177918" y="1727549"/>
            <a:ext cx="1313180" cy="246221"/>
          </a:xfrm>
          <a:prstGeom prst="rect">
            <a:avLst/>
          </a:prstGeom>
          <a:solidFill>
            <a:schemeClr val="tx1">
              <a:alpha val="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000" b="1" dirty="0" err="1" smtClean="0">
                <a:solidFill>
                  <a:schemeClr val="bg1"/>
                </a:solidFill>
                <a:latin typeface="Consolas"/>
                <a:cs typeface="Consolas"/>
              </a:rPr>
              <a:t>Node.ping</a:t>
            </a:r>
            <a:r>
              <a:rPr lang="en-US" sz="1000" b="1" dirty="0" smtClean="0">
                <a:solidFill>
                  <a:schemeClr val="bg1"/>
                </a:solidFill>
                <a:latin typeface="Consolas"/>
                <a:cs typeface="Consolas"/>
              </a:rPr>
              <a:t> :node5</a:t>
            </a:r>
            <a:endParaRPr lang="en-US" sz="1000" b="1" dirty="0">
              <a:solidFill>
                <a:schemeClr val="bg1"/>
              </a:solidFill>
              <a:latin typeface="Consolas"/>
              <a:cs typeface="Consolas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7365594" y="1409620"/>
            <a:ext cx="1277526" cy="246221"/>
          </a:xfrm>
          <a:prstGeom prst="rect">
            <a:avLst/>
          </a:prstGeom>
          <a:solidFill>
            <a:schemeClr val="tx1">
              <a:alpha val="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000" b="1" dirty="0" err="1" smtClean="0">
                <a:solidFill>
                  <a:schemeClr val="bg1"/>
                </a:solidFill>
                <a:latin typeface="Consolas"/>
                <a:cs typeface="Consolas"/>
              </a:rPr>
              <a:t>Node.ping</a:t>
            </a:r>
            <a:r>
              <a:rPr lang="en-US" sz="1000" b="1" dirty="0">
                <a:solidFill>
                  <a:schemeClr val="bg1"/>
                </a:solidFill>
                <a:latin typeface="Consolas"/>
                <a:cs typeface="Consolas"/>
              </a:rPr>
              <a:t> </a:t>
            </a:r>
            <a:r>
              <a:rPr lang="en-US" sz="1000" b="1" dirty="0" smtClean="0">
                <a:solidFill>
                  <a:schemeClr val="bg1"/>
                </a:solidFill>
                <a:latin typeface="Consolas"/>
                <a:cs typeface="Consolas"/>
              </a:rPr>
              <a:t>:</a:t>
            </a:r>
            <a:r>
              <a:rPr lang="en-US" sz="900" b="1" dirty="0" smtClean="0">
                <a:solidFill>
                  <a:schemeClr val="bg1"/>
                </a:solidFill>
                <a:latin typeface="Consolas"/>
                <a:cs typeface="Consolas"/>
              </a:rPr>
              <a:t>node6</a:t>
            </a:r>
            <a:endParaRPr lang="en-US" sz="1000" b="1" dirty="0">
              <a:solidFill>
                <a:schemeClr val="bg1"/>
              </a:solidFill>
              <a:latin typeface="Consolas"/>
              <a:cs typeface="Consolas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7607940" y="1126965"/>
            <a:ext cx="1087157" cy="215444"/>
          </a:xfrm>
          <a:prstGeom prst="rect">
            <a:avLst/>
          </a:prstGeom>
          <a:solidFill>
            <a:schemeClr val="tx1">
              <a:alpha val="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800" b="1" dirty="0" err="1" smtClean="0">
                <a:solidFill>
                  <a:schemeClr val="bg1"/>
                </a:solidFill>
                <a:latin typeface="Consolas"/>
                <a:cs typeface="Consolas"/>
              </a:rPr>
              <a:t>Node.ping</a:t>
            </a:r>
            <a:r>
              <a:rPr lang="en-US" sz="800" b="1" dirty="0" smtClean="0">
                <a:solidFill>
                  <a:schemeClr val="bg1"/>
                </a:solidFill>
                <a:latin typeface="Consolas"/>
                <a:cs typeface="Consolas"/>
              </a:rPr>
              <a:t> :node7</a:t>
            </a:r>
            <a:endParaRPr lang="en-US" sz="800" b="1" dirty="0">
              <a:solidFill>
                <a:schemeClr val="bg1"/>
              </a:solidFill>
              <a:latin typeface="Consolas"/>
              <a:cs typeface="Consolas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7741412" y="880041"/>
            <a:ext cx="979755" cy="200055"/>
          </a:xfrm>
          <a:prstGeom prst="rect">
            <a:avLst/>
          </a:prstGeom>
          <a:solidFill>
            <a:schemeClr val="tx1">
              <a:alpha val="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700" b="1" dirty="0" err="1" smtClean="0">
                <a:solidFill>
                  <a:schemeClr val="bg1"/>
                </a:solidFill>
                <a:latin typeface="Consolas"/>
                <a:cs typeface="Consolas"/>
              </a:rPr>
              <a:t>Node.ping</a:t>
            </a:r>
            <a:r>
              <a:rPr lang="en-US" sz="700" b="1" dirty="0" smtClean="0">
                <a:solidFill>
                  <a:schemeClr val="bg1"/>
                </a:solidFill>
                <a:latin typeface="Consolas"/>
                <a:cs typeface="Consolas"/>
              </a:rPr>
              <a:t> :node8</a:t>
            </a:r>
            <a:endParaRPr lang="en-US" sz="700" b="1" dirty="0">
              <a:solidFill>
                <a:schemeClr val="bg1"/>
              </a:solidFill>
              <a:latin typeface="Consolas"/>
              <a:cs typeface="Consolas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7835484" y="680148"/>
            <a:ext cx="861534" cy="184666"/>
          </a:xfrm>
          <a:prstGeom prst="rect">
            <a:avLst/>
          </a:prstGeom>
          <a:solidFill>
            <a:schemeClr val="tx1">
              <a:alpha val="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600" b="1" dirty="0" err="1" smtClean="0">
                <a:solidFill>
                  <a:schemeClr val="bg1"/>
                </a:solidFill>
                <a:latin typeface="Consolas"/>
                <a:cs typeface="Consolas"/>
              </a:rPr>
              <a:t>Node.ping</a:t>
            </a:r>
            <a:r>
              <a:rPr lang="en-US" sz="600" b="1" dirty="0" smtClean="0">
                <a:solidFill>
                  <a:schemeClr val="bg1"/>
                </a:solidFill>
                <a:latin typeface="Consolas"/>
                <a:cs typeface="Consolas"/>
              </a:rPr>
              <a:t> :node9</a:t>
            </a:r>
            <a:endParaRPr lang="en-US" sz="600" b="1" dirty="0">
              <a:solidFill>
                <a:schemeClr val="bg1"/>
              </a:solidFill>
              <a:latin typeface="Consolas"/>
              <a:cs typeface="Consolas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7906037" y="527290"/>
            <a:ext cx="787395" cy="169277"/>
          </a:xfrm>
          <a:prstGeom prst="rect">
            <a:avLst/>
          </a:prstGeom>
          <a:solidFill>
            <a:schemeClr val="tx1">
              <a:alpha val="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500" b="1" dirty="0" err="1" smtClean="0">
                <a:solidFill>
                  <a:schemeClr val="bg1"/>
                </a:solidFill>
                <a:latin typeface="Consolas"/>
                <a:cs typeface="Consolas"/>
              </a:rPr>
              <a:t>Node.ping</a:t>
            </a:r>
            <a:r>
              <a:rPr lang="en-US" sz="500" b="1" dirty="0" smtClean="0">
                <a:solidFill>
                  <a:schemeClr val="bg1"/>
                </a:solidFill>
                <a:latin typeface="Consolas"/>
                <a:cs typeface="Consolas"/>
              </a:rPr>
              <a:t> :node10</a:t>
            </a:r>
            <a:endParaRPr lang="en-US" sz="500" b="1" dirty="0">
              <a:solidFill>
                <a:schemeClr val="bg1"/>
              </a:solidFill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2877972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18159"/>
    </mc:Choice>
    <mc:Fallback xmlns="">
      <p:transition spd="slow" advTm="618159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1173017" cy="6858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609300" y="2770024"/>
            <a:ext cx="5846029" cy="149997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smtClean="0">
                <a:solidFill>
                  <a:schemeClr val="bg1"/>
                </a:solidFill>
              </a:rPr>
              <a:t>Time for a Demo?</a:t>
            </a:r>
            <a:endParaRPr lang="en-US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00495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09601"/>
            <a:ext cx="8229600" cy="551656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4400" dirty="0" smtClean="0">
                <a:solidFill>
                  <a:srgbClr val="000000"/>
                </a:solidFill>
              </a:rPr>
              <a:t>“The performance </a:t>
            </a:r>
          </a:p>
          <a:p>
            <a:pPr marL="0" indent="0" algn="ctr">
              <a:buNone/>
            </a:pPr>
            <a:r>
              <a:rPr lang="en-US" sz="4400" dirty="0" smtClean="0">
                <a:solidFill>
                  <a:srgbClr val="000000"/>
                </a:solidFill>
              </a:rPr>
              <a:t>of a concurrent language </a:t>
            </a:r>
          </a:p>
          <a:p>
            <a:pPr marL="0" indent="0" algn="ctr">
              <a:buNone/>
            </a:pPr>
            <a:r>
              <a:rPr lang="en-US" sz="4400" dirty="0" smtClean="0">
                <a:solidFill>
                  <a:srgbClr val="000000"/>
                </a:solidFill>
              </a:rPr>
              <a:t>is predicated by three things: </a:t>
            </a:r>
          </a:p>
          <a:p>
            <a:pPr marL="0" indent="0" algn="ctr">
              <a:buNone/>
            </a:pPr>
            <a:r>
              <a:rPr lang="en-US" sz="4400" dirty="0" smtClean="0">
                <a:solidFill>
                  <a:srgbClr val="000000"/>
                </a:solidFill>
              </a:rPr>
              <a:t>the </a:t>
            </a:r>
            <a:r>
              <a:rPr lang="en-US" sz="4400" b="1" dirty="0" smtClean="0">
                <a:solidFill>
                  <a:srgbClr val="000000"/>
                </a:solidFill>
              </a:rPr>
              <a:t>context switching time, </a:t>
            </a:r>
          </a:p>
          <a:p>
            <a:pPr marL="0" indent="0" algn="ctr">
              <a:buNone/>
            </a:pPr>
            <a:r>
              <a:rPr lang="en-US" sz="4400" dirty="0" smtClean="0">
                <a:solidFill>
                  <a:srgbClr val="000000"/>
                </a:solidFill>
              </a:rPr>
              <a:t>The </a:t>
            </a:r>
            <a:r>
              <a:rPr lang="en-US" sz="4400" b="1" dirty="0" smtClean="0">
                <a:solidFill>
                  <a:srgbClr val="000000"/>
                </a:solidFill>
              </a:rPr>
              <a:t>message passing time</a:t>
            </a:r>
            <a:r>
              <a:rPr lang="en-US" sz="4400" dirty="0" smtClean="0">
                <a:solidFill>
                  <a:srgbClr val="000000"/>
                </a:solidFill>
              </a:rPr>
              <a:t>,</a:t>
            </a:r>
          </a:p>
          <a:p>
            <a:pPr marL="0" indent="0" algn="ctr">
              <a:buNone/>
            </a:pPr>
            <a:r>
              <a:rPr lang="en-US" sz="4400" dirty="0" smtClean="0">
                <a:solidFill>
                  <a:srgbClr val="000000"/>
                </a:solidFill>
              </a:rPr>
              <a:t>and the </a:t>
            </a:r>
            <a:r>
              <a:rPr lang="en-US" sz="4400" b="1" dirty="0" smtClean="0">
                <a:solidFill>
                  <a:srgbClr val="000000"/>
                </a:solidFill>
              </a:rPr>
              <a:t>time to create a process</a:t>
            </a:r>
            <a:r>
              <a:rPr lang="en-US" sz="4400" dirty="0" smtClean="0">
                <a:solidFill>
                  <a:srgbClr val="000000"/>
                </a:solidFill>
              </a:rPr>
              <a:t>.” </a:t>
            </a:r>
          </a:p>
          <a:p>
            <a:pPr marL="0" indent="0" algn="ctr">
              <a:buNone/>
            </a:pPr>
            <a:r>
              <a:rPr lang="en-US" dirty="0" smtClean="0">
                <a:solidFill>
                  <a:srgbClr val="000000"/>
                </a:solidFill>
              </a:rPr>
              <a:t>–Mike Williams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582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/>
          <p:cNvSpPr>
            <a:spLocks noGrp="1"/>
          </p:cNvSpPr>
          <p:nvPr>
            <p:ph type="body" idx="1"/>
          </p:nvPr>
        </p:nvSpPr>
        <p:spPr>
          <a:xfrm>
            <a:off x="3753369" y="1984329"/>
            <a:ext cx="1637262" cy="1731886"/>
          </a:xfrm>
        </p:spPr>
        <p:txBody>
          <a:bodyPr anchor="ctr" anchorCtr="0"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sz="12000" dirty="0" smtClean="0"/>
              <a:t>≠</a:t>
            </a:r>
            <a:endParaRPr lang="en-US" sz="12000" dirty="0"/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1284789" y="2585014"/>
            <a:ext cx="246858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lvl1pPr marL="342900" indent="-342900" algn="ctr" defTabSz="-13873163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Myriad Pro" pitchFamily="34" charset="0"/>
                <a:ea typeface="+mj-ea"/>
                <a:cs typeface="Segoe UI" pitchFamily="34" charset="0"/>
              </a:defRPr>
            </a:lvl1pPr>
            <a:lvl2pPr marL="342900" indent="-342900" algn="ctr" defTabSz="-13873163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Myriad Pro" pitchFamily="34" charset="0"/>
                <a:cs typeface="Segoe UI" pitchFamily="34" charset="0"/>
              </a:defRPr>
            </a:lvl2pPr>
            <a:lvl3pPr marL="342900" indent="-342900" algn="ctr" defTabSz="-13873163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Myriad Pro" pitchFamily="34" charset="0"/>
                <a:cs typeface="Segoe UI" pitchFamily="34" charset="0"/>
              </a:defRPr>
            </a:lvl3pPr>
            <a:lvl4pPr marL="342900" indent="-342900" algn="ctr" defTabSz="-13873163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Myriad Pro" pitchFamily="34" charset="0"/>
                <a:cs typeface="Segoe UI" pitchFamily="34" charset="0"/>
              </a:defRPr>
            </a:lvl4pPr>
            <a:lvl5pPr marL="342900" indent="-342900" algn="ctr" defTabSz="-13873163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Myriad Pro" pitchFamily="34" charset="0"/>
                <a:cs typeface="Segoe UI" pitchFamily="34" charset="0"/>
              </a:defRPr>
            </a:lvl5pPr>
            <a:lvl6pPr marL="457200" algn="l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>
                    <a:alpha val="100000"/>
                  </a:schemeClr>
                </a:solidFill>
                <a:latin typeface="Verdana"/>
              </a:defRPr>
            </a:lvl6pPr>
            <a:lvl7pPr marL="914400" algn="l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>
                    <a:alpha val="100000"/>
                  </a:schemeClr>
                </a:solidFill>
                <a:latin typeface="Verdana"/>
              </a:defRPr>
            </a:lvl7pPr>
            <a:lvl8pPr marL="1371600" algn="l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>
                    <a:alpha val="100000"/>
                  </a:schemeClr>
                </a:solidFill>
                <a:latin typeface="Verdana"/>
              </a:defRPr>
            </a:lvl8pPr>
            <a:lvl9pPr marL="1828800" algn="l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>
                    <a:alpha val="100000"/>
                  </a:schemeClr>
                </a:solidFill>
                <a:latin typeface="Verdana"/>
              </a:defRPr>
            </a:lvl9pPr>
          </a:lstStyle>
          <a:p>
            <a:r>
              <a:rPr lang="en-US" kern="0" dirty="0" smtClean="0"/>
              <a:t>Concurrency</a:t>
            </a:r>
            <a:endParaRPr lang="en-US" kern="0" dirty="0"/>
          </a:p>
        </p:txBody>
      </p:sp>
      <p:sp>
        <p:nvSpPr>
          <p:cNvPr id="6" name="Title 1"/>
          <p:cNvSpPr txBox="1">
            <a:spLocks/>
          </p:cNvSpPr>
          <p:nvPr/>
        </p:nvSpPr>
        <p:spPr bwMode="auto">
          <a:xfrm>
            <a:off x="5390631" y="2585014"/>
            <a:ext cx="2530789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lvl1pPr marL="342900" indent="-342900" algn="ctr" defTabSz="-13873163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Myriad Pro" pitchFamily="34" charset="0"/>
                <a:ea typeface="+mj-ea"/>
                <a:cs typeface="Segoe UI" pitchFamily="34" charset="0"/>
              </a:defRPr>
            </a:lvl1pPr>
            <a:lvl2pPr marL="342900" indent="-342900" algn="ctr" defTabSz="-13873163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Myriad Pro" pitchFamily="34" charset="0"/>
                <a:cs typeface="Segoe UI" pitchFamily="34" charset="0"/>
              </a:defRPr>
            </a:lvl2pPr>
            <a:lvl3pPr marL="342900" indent="-342900" algn="ctr" defTabSz="-13873163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Myriad Pro" pitchFamily="34" charset="0"/>
                <a:cs typeface="Segoe UI" pitchFamily="34" charset="0"/>
              </a:defRPr>
            </a:lvl3pPr>
            <a:lvl4pPr marL="342900" indent="-342900" algn="ctr" defTabSz="-13873163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Myriad Pro" pitchFamily="34" charset="0"/>
                <a:cs typeface="Segoe UI" pitchFamily="34" charset="0"/>
              </a:defRPr>
            </a:lvl4pPr>
            <a:lvl5pPr marL="342900" indent="-342900" algn="ctr" defTabSz="-13873163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Myriad Pro" pitchFamily="34" charset="0"/>
                <a:cs typeface="Segoe UI" pitchFamily="34" charset="0"/>
              </a:defRPr>
            </a:lvl5pPr>
            <a:lvl6pPr marL="457200" algn="l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>
                    <a:alpha val="100000"/>
                  </a:schemeClr>
                </a:solidFill>
                <a:latin typeface="Verdana"/>
              </a:defRPr>
            </a:lvl6pPr>
            <a:lvl7pPr marL="914400" algn="l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>
                    <a:alpha val="100000"/>
                  </a:schemeClr>
                </a:solidFill>
                <a:latin typeface="Verdana"/>
              </a:defRPr>
            </a:lvl7pPr>
            <a:lvl8pPr marL="1371600" algn="l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>
                    <a:alpha val="100000"/>
                  </a:schemeClr>
                </a:solidFill>
                <a:latin typeface="Verdana"/>
              </a:defRPr>
            </a:lvl8pPr>
            <a:lvl9pPr marL="1828800" algn="l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>
                    <a:alpha val="100000"/>
                  </a:schemeClr>
                </a:solidFill>
                <a:latin typeface="Verdana"/>
              </a:defRPr>
            </a:lvl9pPr>
          </a:lstStyle>
          <a:p>
            <a:r>
              <a:rPr lang="en-US" kern="0" dirty="0" smtClean="0"/>
              <a:t>Parallelism</a:t>
            </a:r>
            <a:endParaRPr lang="en-US" kern="0" dirty="0"/>
          </a:p>
        </p:txBody>
      </p:sp>
      <p:sp>
        <p:nvSpPr>
          <p:cNvPr id="7" name="TextBox 6"/>
          <p:cNvSpPr txBox="1"/>
          <p:nvPr/>
        </p:nvSpPr>
        <p:spPr bwMode="auto">
          <a:xfrm>
            <a:off x="1991979" y="3531549"/>
            <a:ext cx="1054199" cy="369332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800" dirty="0" smtClean="0"/>
              <a:t>structure</a:t>
            </a:r>
          </a:p>
        </p:txBody>
      </p:sp>
      <p:sp>
        <p:nvSpPr>
          <p:cNvPr id="8" name="Rectangle 7"/>
          <p:cNvSpPr/>
          <p:nvPr/>
        </p:nvSpPr>
        <p:spPr>
          <a:xfrm>
            <a:off x="3474936" y="4132234"/>
            <a:ext cx="2194127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dirty="0"/>
              <a:t>lots of things at once</a:t>
            </a:r>
          </a:p>
        </p:txBody>
      </p:sp>
      <p:sp>
        <p:nvSpPr>
          <p:cNvPr id="9" name="TextBox 8"/>
          <p:cNvSpPr txBox="1"/>
          <p:nvPr/>
        </p:nvSpPr>
        <p:spPr bwMode="auto">
          <a:xfrm>
            <a:off x="6128926" y="3531549"/>
            <a:ext cx="1135888" cy="369332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800" dirty="0" smtClean="0"/>
              <a:t>execution</a:t>
            </a:r>
          </a:p>
        </p:txBody>
      </p:sp>
      <p:cxnSp>
        <p:nvCxnSpPr>
          <p:cNvPr id="11" name="Straight Connector 10"/>
          <p:cNvCxnSpPr/>
          <p:nvPr/>
        </p:nvCxnSpPr>
        <p:spPr bwMode="auto">
          <a:xfrm>
            <a:off x="3046178" y="3900881"/>
            <a:ext cx="428758" cy="231353"/>
          </a:xfrm>
          <a:prstGeom prst="line">
            <a:avLst/>
          </a:prstGeom>
          <a:ln w="2540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 bwMode="auto">
          <a:xfrm flipV="1">
            <a:off x="5669063" y="3900882"/>
            <a:ext cx="459863" cy="231352"/>
          </a:xfrm>
          <a:prstGeom prst="line">
            <a:avLst/>
          </a:prstGeom>
          <a:ln w="2540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/>
          <p:cNvGrpSpPr/>
          <p:nvPr/>
        </p:nvGrpSpPr>
        <p:grpSpPr>
          <a:xfrm>
            <a:off x="1726186" y="1453575"/>
            <a:ext cx="5691625" cy="692177"/>
            <a:chOff x="1512649" y="1465931"/>
            <a:chExt cx="5691625" cy="692177"/>
          </a:xfrm>
        </p:grpSpPr>
        <p:cxnSp>
          <p:nvCxnSpPr>
            <p:cNvPr id="16" name="Straight Connector 15"/>
            <p:cNvCxnSpPr/>
            <p:nvPr/>
          </p:nvCxnSpPr>
          <p:spPr bwMode="auto">
            <a:xfrm>
              <a:off x="1628385" y="1916061"/>
              <a:ext cx="5563336" cy="0"/>
            </a:xfrm>
            <a:prstGeom prst="line">
              <a:avLst/>
            </a:prstGeom>
            <a:gradFill rotWithShape="1">
              <a:gsLst>
                <a:gs pos="0">
                  <a:srgbClr val="A4D289"/>
                </a:gs>
                <a:gs pos="100000">
                  <a:schemeClr val="bg1"/>
                </a:gs>
              </a:gsLst>
              <a:lin ang="5400000" scaled="1"/>
            </a:gra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7" name="Oval 16"/>
            <p:cNvSpPr/>
            <p:nvPr/>
          </p:nvSpPr>
          <p:spPr bwMode="auto">
            <a:xfrm>
              <a:off x="1512649" y="1674014"/>
              <a:ext cx="494851" cy="484094"/>
            </a:xfrm>
            <a:prstGeom prst="ellipse">
              <a:avLst/>
            </a:prstGeom>
            <a:ln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600" b="1" dirty="0" smtClean="0">
                  <a:solidFill>
                    <a:schemeClr val="tx1"/>
                  </a:solidFill>
                </a:rPr>
                <a:t>‘86</a:t>
              </a:r>
              <a:endParaRPr lang="en-US" sz="2800" b="1" dirty="0" smtClean="0">
                <a:solidFill>
                  <a:schemeClr val="tx1"/>
                </a:solidFill>
              </a:endParaRPr>
            </a:p>
          </p:txBody>
        </p:sp>
        <p:sp>
          <p:nvSpPr>
            <p:cNvPr id="24" name="Oval 23"/>
            <p:cNvSpPr/>
            <p:nvPr/>
          </p:nvSpPr>
          <p:spPr bwMode="auto">
            <a:xfrm>
              <a:off x="6709423" y="1666345"/>
              <a:ext cx="494851" cy="484094"/>
            </a:xfrm>
            <a:prstGeom prst="ellipse">
              <a:avLst/>
            </a:prstGeom>
            <a:ln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600" b="1" dirty="0" smtClean="0">
                  <a:solidFill>
                    <a:schemeClr val="tx1"/>
                  </a:solidFill>
                </a:rPr>
                <a:t>‘06</a:t>
              </a:r>
              <a:endParaRPr lang="en-US" sz="2800" b="1" dirty="0" smtClean="0">
                <a:solidFill>
                  <a:schemeClr val="tx1"/>
                </a:solidFill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4266127" y="1465931"/>
              <a:ext cx="184666" cy="58477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endParaRPr lang="en-US" sz="32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83785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1435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233583" y="597218"/>
            <a:ext cx="2120480" cy="56630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Norway</a:t>
            </a:r>
          </a:p>
          <a:p>
            <a:endParaRPr lang="en-US" dirty="0"/>
          </a:p>
          <a:p>
            <a:r>
              <a:rPr lang="en-US" dirty="0" smtClean="0"/>
              <a:t>2007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6 weeks</a:t>
            </a:r>
          </a:p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>12 architects</a:t>
            </a:r>
          </a:p>
          <a:p>
            <a:endParaRPr lang="en-US" dirty="0" smtClean="0"/>
          </a:p>
          <a:p>
            <a:r>
              <a:rPr lang="en-US" dirty="0" smtClean="0"/>
              <a:t>20,000,000 LOC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1 big mess</a:t>
            </a:r>
          </a:p>
          <a:p>
            <a:endParaRPr lang="en-US" dirty="0"/>
          </a:p>
          <a:p>
            <a:r>
              <a:rPr lang="en-US" dirty="0" smtClean="0"/>
              <a:t>5 minute chat</a:t>
            </a:r>
          </a:p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4 years</a:t>
            </a:r>
          </a:p>
          <a:p>
            <a:endParaRPr lang="en-US" dirty="0"/>
          </a:p>
          <a:p>
            <a:r>
              <a:rPr lang="en-US" dirty="0" smtClean="0"/>
              <a:t>0 seconds downtime</a:t>
            </a:r>
            <a:endParaRPr lang="en-US" dirty="0"/>
          </a:p>
          <a:p>
            <a:endParaRPr lang="en-US" dirty="0" smtClean="0"/>
          </a:p>
          <a:p>
            <a:r>
              <a:rPr lang="en-US" sz="2800" dirty="0" smtClean="0"/>
              <a:t>Life changed</a:t>
            </a:r>
            <a:endParaRPr lang="en-US" sz="2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838200"/>
            <a:ext cx="9144000" cy="518016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18981" y="4929811"/>
            <a:ext cx="78537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 err="1">
                <a:solidFill>
                  <a:schemeClr val="bg1"/>
                </a:solidFill>
              </a:rPr>
              <a:t>https</a:t>
            </a:r>
            <a:r>
              <a:rPr lang="pt-BR" sz="3600" dirty="0">
                <a:solidFill>
                  <a:schemeClr val="bg1"/>
                </a:solidFill>
              </a:rPr>
              <a:t>://</a:t>
            </a:r>
            <a:r>
              <a:rPr lang="pt-BR" sz="3600" dirty="0" err="1">
                <a:solidFill>
                  <a:schemeClr val="bg1"/>
                </a:solidFill>
              </a:rPr>
              <a:t>vimeo.com</a:t>
            </a:r>
            <a:r>
              <a:rPr lang="pt-BR" sz="3600" dirty="0">
                <a:solidFill>
                  <a:schemeClr val="bg1"/>
                </a:solidFill>
              </a:rPr>
              <a:t>/68327403#t=22m35s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8079" y="73998"/>
            <a:ext cx="48450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Google </a:t>
            </a:r>
            <a:r>
              <a:rPr lang="en-US" sz="2800" b="1" dirty="0" smtClean="0"/>
              <a:t>“NDC </a:t>
            </a:r>
            <a:r>
              <a:rPr lang="en-US" sz="2800" b="1" dirty="0"/>
              <a:t>Erlang </a:t>
            </a:r>
            <a:r>
              <a:rPr lang="en-US" sz="2800" b="1" dirty="0" smtClean="0"/>
              <a:t>jumpstart” 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863156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Princeton University 1930s</a:t>
            </a:r>
            <a:endParaRPr lang="en-US" dirty="0"/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3737469561"/>
              </p:ext>
            </p:extLst>
          </p:nvPr>
        </p:nvGraphicFramePr>
        <p:xfrm>
          <a:off x="888739" y="1689071"/>
          <a:ext cx="7433796" cy="44137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393194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ErlangVM</a:t>
            </a:r>
            <a:r>
              <a:rPr lang="en-US" dirty="0" smtClean="0"/>
              <a:t> as the mobile backend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500" y="2895600"/>
            <a:ext cx="2585357" cy="1447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914900" y="2019300"/>
            <a:ext cx="3046903" cy="4093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64 billion messages per day</a:t>
            </a:r>
            <a:br>
              <a:rPr lang="en-US" sz="2000" dirty="0" smtClean="0"/>
            </a:br>
            <a:r>
              <a:rPr lang="en-US" sz="2000" dirty="0" smtClean="0"/>
              <a:t>(~741,000 per second)</a:t>
            </a:r>
          </a:p>
          <a:p>
            <a:endParaRPr lang="en-US" sz="2000" dirty="0"/>
          </a:p>
          <a:p>
            <a:r>
              <a:rPr lang="en-US" sz="2000" dirty="0" smtClean="0"/>
              <a:t>600 million active users</a:t>
            </a:r>
          </a:p>
          <a:p>
            <a:endParaRPr lang="en-US" sz="2000" dirty="0" smtClean="0"/>
          </a:p>
          <a:p>
            <a:r>
              <a:rPr lang="en-US" sz="2000" dirty="0" smtClean="0"/>
              <a:t>8,000 cores</a:t>
            </a:r>
            <a:endParaRPr lang="en-US" sz="2000" dirty="0"/>
          </a:p>
          <a:p>
            <a:endParaRPr lang="en-US" sz="2000" dirty="0" smtClean="0"/>
          </a:p>
          <a:p>
            <a:r>
              <a:rPr lang="en-US" sz="2000" dirty="0" smtClean="0"/>
              <a:t>Hundreds of nodes</a:t>
            </a:r>
          </a:p>
          <a:p>
            <a:endParaRPr lang="en-US" sz="2000" dirty="0"/>
          </a:p>
          <a:p>
            <a:r>
              <a:rPr lang="en-US" sz="2000" dirty="0"/>
              <a:t>10 Erlang engineers</a:t>
            </a:r>
          </a:p>
          <a:p>
            <a:endParaRPr lang="en-US" sz="2000" dirty="0" smtClean="0"/>
          </a:p>
          <a:p>
            <a:r>
              <a:rPr lang="en-US" sz="2000" dirty="0" smtClean="0"/>
              <a:t>60 </a:t>
            </a:r>
            <a:r>
              <a:rPr lang="en-US" sz="2000" dirty="0"/>
              <a:t>million users per </a:t>
            </a:r>
            <a:r>
              <a:rPr lang="en-US" sz="2000" dirty="0" smtClean="0"/>
              <a:t>Erlang </a:t>
            </a:r>
            <a:br>
              <a:rPr lang="en-US" sz="2000" dirty="0" smtClean="0"/>
            </a:br>
            <a:r>
              <a:rPr lang="en-US" sz="2000" dirty="0" smtClean="0"/>
              <a:t>engineer</a:t>
            </a:r>
            <a:endParaRPr lang="en-US" sz="2000" dirty="0"/>
          </a:p>
        </p:txBody>
      </p:sp>
      <p:sp>
        <p:nvSpPr>
          <p:cNvPr id="3" name="Rectangle 2"/>
          <p:cNvSpPr/>
          <p:nvPr/>
        </p:nvSpPr>
        <p:spPr>
          <a:xfrm>
            <a:off x="944635" y="4570183"/>
            <a:ext cx="288196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 smtClean="0"/>
              <a:t>19 billion reasons to learn </a:t>
            </a:r>
            <a:br>
              <a:rPr lang="en-US" sz="2000" dirty="0" smtClean="0"/>
            </a:br>
            <a:r>
              <a:rPr lang="en-US" sz="2000" dirty="0" smtClean="0"/>
              <a:t>about the Erlang VM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0852861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3500"/>
            <a:ext cx="9144000" cy="672105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 rot="5223131">
            <a:off x="-23733" y="3822803"/>
            <a:ext cx="3171583" cy="727315"/>
          </a:xfrm>
          <a:prstGeom prst="rect">
            <a:avLst/>
          </a:prstGeom>
          <a:solidFill>
            <a:schemeClr val="accent5">
              <a:lumMod val="40000"/>
              <a:lumOff val="60000"/>
              <a:alpha val="70000"/>
            </a:schemeClr>
          </a:solidFill>
          <a:ln>
            <a:solidFill>
              <a:schemeClr val="tx1">
                <a:alpha val="40000"/>
              </a:schemeClr>
            </a:solidFill>
          </a:ln>
          <a:effectLst>
            <a:outerShdw blurRad="317500" dist="114300" dir="2700000" algn="tl" rotWithShape="0">
              <a:srgbClr val="000000">
                <a:alpha val="50000"/>
              </a:srgbClr>
            </a:outerShdw>
          </a:effectLst>
          <a:scene3d>
            <a:camera prst="orthographicFront"/>
            <a:lightRig rig="threePt" dir="t"/>
          </a:scene3d>
          <a:sp3d>
            <a:bevelT w="114300" prst="hardEdge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anchor="ctr" anchorCtr="0">
            <a:noAutofit/>
          </a:bodyPr>
          <a:lstStyle/>
          <a:p>
            <a:pPr algn="ctr"/>
            <a:r>
              <a:rPr lang="en-US" sz="3600" dirty="0">
                <a:solidFill>
                  <a:srgbClr val="768EBC"/>
                </a:solidFill>
                <a:effectLst>
                  <a:glow rad="279400">
                    <a:srgbClr val="DAE0FF">
                      <a:alpha val="60000"/>
                    </a:srgbClr>
                  </a:glow>
                  <a:outerShdw blurRad="123825" dist="38100" dir="2700000" algn="tl" rotWithShape="0">
                    <a:srgbClr val="000000">
                      <a:alpha val="43000"/>
                    </a:srgbClr>
                  </a:outerShdw>
                </a:effectLst>
                <a:latin typeface="Copperplate Gothic Bold"/>
                <a:cs typeface="Copperplate Gothic Bold"/>
              </a:rPr>
              <a:t>Erlang VM</a:t>
            </a:r>
          </a:p>
        </p:txBody>
      </p:sp>
      <p:sp>
        <p:nvSpPr>
          <p:cNvPr id="6" name="Rectangle 5"/>
          <p:cNvSpPr/>
          <p:nvPr/>
        </p:nvSpPr>
        <p:spPr>
          <a:xfrm rot="60000">
            <a:off x="3368116" y="3379279"/>
            <a:ext cx="2201129" cy="1342952"/>
          </a:xfrm>
          <a:prstGeom prst="rect">
            <a:avLst/>
          </a:prstGeom>
          <a:solidFill>
            <a:schemeClr val="bg2">
              <a:lumMod val="75000"/>
              <a:alpha val="75000"/>
            </a:schemeClr>
          </a:solidFill>
          <a:ln>
            <a:solidFill>
              <a:schemeClr val="tx1">
                <a:alpha val="40000"/>
              </a:schemeClr>
            </a:solidFill>
          </a:ln>
          <a:scene3d>
            <a:camera prst="orthographicFront"/>
            <a:lightRig rig="threePt" dir="t"/>
          </a:scene3d>
          <a:sp3d>
            <a:bevelT w="114300" prst="hardEdge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anchor="ctr" anchorCtr="0">
            <a:noAutofit/>
          </a:bodyPr>
          <a:lstStyle/>
          <a:p>
            <a:pPr algn="ctr">
              <a:lnSpc>
                <a:spcPct val="60000"/>
              </a:lnSpc>
            </a:pPr>
            <a:r>
              <a:rPr lang="en-US" sz="800" i="1" dirty="0" smtClean="0">
                <a:solidFill>
                  <a:srgbClr val="007400"/>
                </a:solidFill>
                <a:latin typeface="Engravers MT"/>
                <a:cs typeface="Copperplate Gothic Bold"/>
              </a:rPr>
              <a:t>tincture of </a:t>
            </a:r>
            <a:r>
              <a:rPr lang="en-US" sz="1000" i="1" dirty="0" smtClean="0">
                <a:solidFill>
                  <a:srgbClr val="007400"/>
                </a:solidFill>
                <a:latin typeface="Engravers MT"/>
                <a:cs typeface="Copperplate Gothic Bold"/>
              </a:rPr>
              <a:t/>
            </a:r>
            <a:br>
              <a:rPr lang="en-US" sz="1000" i="1" dirty="0" smtClean="0">
                <a:solidFill>
                  <a:srgbClr val="007400"/>
                </a:solidFill>
                <a:latin typeface="Engravers MT"/>
                <a:cs typeface="Copperplate Gothic Bold"/>
              </a:rPr>
            </a:br>
            <a:r>
              <a:rPr lang="en-US" sz="1000" i="1" dirty="0" smtClean="0">
                <a:solidFill>
                  <a:srgbClr val="007400"/>
                </a:solidFill>
                <a:latin typeface="Engravers MT"/>
                <a:cs typeface="Copperplate Gothic Bold"/>
              </a:rPr>
              <a:t/>
            </a:r>
            <a:br>
              <a:rPr lang="en-US" sz="1000" i="1" dirty="0" smtClean="0">
                <a:solidFill>
                  <a:srgbClr val="007400"/>
                </a:solidFill>
                <a:latin typeface="Engravers MT"/>
                <a:cs typeface="Copperplate Gothic Bold"/>
              </a:rPr>
            </a:br>
            <a:r>
              <a:rPr lang="en-US" sz="1000" i="1" dirty="0" smtClean="0">
                <a:solidFill>
                  <a:srgbClr val="007400"/>
                </a:solidFill>
                <a:latin typeface="Engravers MT"/>
                <a:cs typeface="Copperplate Gothic Bold"/>
              </a:rPr>
              <a:t>+ Erlang </a:t>
            </a:r>
            <a:r>
              <a:rPr lang="en-US" sz="1000" i="1" dirty="0">
                <a:solidFill>
                  <a:srgbClr val="007400"/>
                </a:solidFill>
                <a:latin typeface="Engravers MT"/>
                <a:cs typeface="Copperplate Gothic Bold"/>
              </a:rPr>
              <a:t>+ </a:t>
            </a:r>
            <a:r>
              <a:rPr lang="en-US" sz="1000" i="1" dirty="0" smtClean="0">
                <a:solidFill>
                  <a:srgbClr val="007400"/>
                </a:solidFill>
                <a:latin typeface="Engravers MT"/>
                <a:cs typeface="Copperplate Gothic Bold"/>
              </a:rPr>
              <a:t>Ruby</a:t>
            </a:r>
            <a:br>
              <a:rPr lang="en-US" sz="1000" i="1" dirty="0" smtClean="0">
                <a:solidFill>
                  <a:srgbClr val="007400"/>
                </a:solidFill>
                <a:latin typeface="Engravers MT"/>
                <a:cs typeface="Copperplate Gothic Bold"/>
              </a:rPr>
            </a:br>
            <a:r>
              <a:rPr lang="en-US" sz="1000" i="1" dirty="0" smtClean="0">
                <a:solidFill>
                  <a:srgbClr val="007400"/>
                </a:solidFill>
                <a:latin typeface="Engravers MT"/>
                <a:cs typeface="Copperplate Gothic Bold"/>
              </a:rPr>
              <a:t/>
            </a:r>
            <a:br>
              <a:rPr lang="en-US" sz="1000" i="1" dirty="0" smtClean="0">
                <a:solidFill>
                  <a:srgbClr val="007400"/>
                </a:solidFill>
                <a:latin typeface="Engravers MT"/>
                <a:cs typeface="Copperplate Gothic Bold"/>
              </a:rPr>
            </a:br>
            <a:r>
              <a:rPr lang="en-US" sz="1000" i="1" dirty="0" smtClean="0">
                <a:solidFill>
                  <a:srgbClr val="007400"/>
                </a:solidFill>
                <a:latin typeface="Engravers MT"/>
                <a:cs typeface="Copperplate Gothic Bold"/>
              </a:rPr>
              <a:t>+ Clojure + F#</a:t>
            </a:r>
            <a:r>
              <a:rPr lang="en-US" sz="1000" dirty="0" smtClean="0">
                <a:solidFill>
                  <a:srgbClr val="007400"/>
                </a:solidFill>
                <a:latin typeface="Engravers MT"/>
                <a:cs typeface="Copperplate Gothic Bold"/>
              </a:rPr>
              <a:t/>
            </a:r>
            <a:br>
              <a:rPr lang="en-US" sz="1000" dirty="0" smtClean="0">
                <a:solidFill>
                  <a:srgbClr val="007400"/>
                </a:solidFill>
                <a:latin typeface="Engravers MT"/>
                <a:cs typeface="Copperplate Gothic Bold"/>
              </a:rPr>
            </a:br>
            <a:r>
              <a:rPr lang="en-US" sz="2000" dirty="0" smtClean="0">
                <a:solidFill>
                  <a:srgbClr val="007400"/>
                </a:solidFill>
                <a:latin typeface="Engravers MT"/>
                <a:cs typeface="Copperplate Gothic Bold"/>
              </a:rPr>
              <a:t/>
            </a:r>
            <a:br>
              <a:rPr lang="en-US" sz="2000" dirty="0" smtClean="0">
                <a:solidFill>
                  <a:srgbClr val="007400"/>
                </a:solidFill>
                <a:latin typeface="Engravers MT"/>
                <a:cs typeface="Copperplate Gothic Bold"/>
              </a:rPr>
            </a:br>
            <a:r>
              <a:rPr lang="en-US" sz="2000" dirty="0" smtClean="0">
                <a:solidFill>
                  <a:srgbClr val="004300"/>
                </a:solidFill>
                <a:latin typeface="Engravers MT"/>
                <a:cs typeface="Copperplate Gothic Bold"/>
              </a:rPr>
              <a:t>Language</a:t>
            </a:r>
            <a:r>
              <a:rPr lang="en-US" sz="2000" dirty="0" smtClean="0">
                <a:solidFill>
                  <a:srgbClr val="007400"/>
                </a:solidFill>
                <a:latin typeface="Engravers MT"/>
                <a:cs typeface="Copperplate Gothic Bold"/>
              </a:rPr>
              <a:t/>
            </a:r>
            <a:br>
              <a:rPr lang="en-US" sz="2000" dirty="0" smtClean="0">
                <a:solidFill>
                  <a:srgbClr val="007400"/>
                </a:solidFill>
                <a:latin typeface="Engravers MT"/>
                <a:cs typeface="Copperplate Gothic Bold"/>
              </a:rPr>
            </a:br>
            <a:r>
              <a:rPr lang="en-US" sz="2000" dirty="0" smtClean="0">
                <a:solidFill>
                  <a:srgbClr val="007400"/>
                </a:solidFill>
                <a:latin typeface="Engravers MT"/>
                <a:cs typeface="Copperplate Gothic Bold"/>
              </a:rPr>
              <a:t/>
            </a:r>
            <a:br>
              <a:rPr lang="en-US" sz="2000" dirty="0" smtClean="0">
                <a:solidFill>
                  <a:srgbClr val="007400"/>
                </a:solidFill>
                <a:latin typeface="Engravers MT"/>
                <a:cs typeface="Copperplate Gothic Bold"/>
              </a:rPr>
            </a:br>
            <a:r>
              <a:rPr lang="en-US" sz="1100" i="1" dirty="0" smtClean="0">
                <a:solidFill>
                  <a:srgbClr val="007400"/>
                </a:solidFill>
                <a:latin typeface="Engravers MT"/>
                <a:cs typeface="Copperplate Gothic Bold"/>
              </a:rPr>
              <a:t>Invigorating</a:t>
            </a:r>
            <a:endParaRPr lang="en-US" sz="1200" dirty="0">
              <a:solidFill>
                <a:srgbClr val="007400"/>
              </a:solidFill>
              <a:latin typeface="Engravers MT"/>
              <a:cs typeface="Copperplate Gothic Bold"/>
            </a:endParaRPr>
          </a:p>
        </p:txBody>
      </p:sp>
      <p:sp>
        <p:nvSpPr>
          <p:cNvPr id="8" name="Heart 7"/>
          <p:cNvSpPr/>
          <p:nvPr/>
        </p:nvSpPr>
        <p:spPr>
          <a:xfrm rot="21344935">
            <a:off x="6560039" y="4440947"/>
            <a:ext cx="1529081" cy="1443516"/>
          </a:xfrm>
          <a:prstGeom prst="heart">
            <a:avLst/>
          </a:prstGeom>
          <a:solidFill>
            <a:srgbClr val="FF898F">
              <a:alpha val="70000"/>
            </a:srgbClr>
          </a:solidFill>
          <a:ln>
            <a:solidFill>
              <a:schemeClr val="tx1">
                <a:alpha val="40000"/>
              </a:schemeClr>
            </a:solidFill>
          </a:ln>
          <a:effectLst>
            <a:glow rad="635000">
              <a:srgbClr val="FF6600">
                <a:alpha val="31000"/>
              </a:srgbClr>
            </a:glow>
            <a:softEdge rad="647700"/>
          </a:effectLst>
          <a:scene3d>
            <a:camera prst="orthographicFront"/>
            <a:lightRig rig="threePt" dir="t"/>
          </a:scene3d>
          <a:sp3d>
            <a:bevelT w="114300" prst="hardEdge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anchor="ctr" anchorCtr="0">
            <a:noAutofit/>
            <a:sp3d extrusionH="12700" contourW="12700" prstMaterial="translucentPowder">
              <a:extrusionClr>
                <a:srgbClr val="FF898F"/>
              </a:extrusionClr>
              <a:contourClr>
                <a:schemeClr val="tx1"/>
              </a:contourClr>
            </a:sp3d>
          </a:bodyPr>
          <a:lstStyle/>
          <a:p>
            <a:pPr algn="ctr"/>
            <a:r>
              <a:rPr lang="en-US" sz="2400" dirty="0" smtClean="0">
                <a:effectLst>
                  <a:glow rad="609600">
                    <a:srgbClr val="FF616A">
                      <a:alpha val="30000"/>
                    </a:srgbClr>
                  </a:glow>
                </a:effectLst>
                <a:latin typeface="Copperplate Gothic Bold"/>
                <a:cs typeface="Copperplate Gothic Bold"/>
              </a:rPr>
              <a:t>O    T </a:t>
            </a:r>
            <a:br>
              <a:rPr lang="en-US" sz="2400" dirty="0" smtClean="0">
                <a:effectLst>
                  <a:glow rad="609600">
                    <a:srgbClr val="FF616A">
                      <a:alpha val="30000"/>
                    </a:srgbClr>
                  </a:glow>
                </a:effectLst>
                <a:latin typeface="Copperplate Gothic Bold"/>
                <a:cs typeface="Copperplate Gothic Bold"/>
              </a:rPr>
            </a:br>
            <a:r>
              <a:rPr lang="en-US" sz="2400" dirty="0" smtClean="0">
                <a:effectLst>
                  <a:glow rad="609600">
                    <a:srgbClr val="FF616A">
                      <a:alpha val="30000"/>
                    </a:srgbClr>
                  </a:glow>
                </a:effectLst>
                <a:latin typeface="Copperplate Gothic Bold"/>
                <a:cs typeface="Copperplate Gothic Bold"/>
              </a:rPr>
              <a:t>P</a:t>
            </a:r>
            <a:endParaRPr lang="en-US" sz="2400" dirty="0">
              <a:effectLst>
                <a:glow rad="609600">
                  <a:srgbClr val="FF616A">
                    <a:alpha val="30000"/>
                  </a:srgbClr>
                </a:glow>
              </a:effectLst>
              <a:latin typeface="Copperplate Gothic Bold"/>
              <a:cs typeface="Copperplate Gothic Bold"/>
            </a:endParaRPr>
          </a:p>
        </p:txBody>
      </p:sp>
      <p:sp>
        <p:nvSpPr>
          <p:cNvPr id="2" name="Down Arrow 1"/>
          <p:cNvSpPr/>
          <p:nvPr/>
        </p:nvSpPr>
        <p:spPr>
          <a:xfrm rot="19369336">
            <a:off x="2523444" y="394067"/>
            <a:ext cx="889457" cy="978408"/>
          </a:xfrm>
          <a:prstGeom prst="downArrow">
            <a:avLst>
              <a:gd name="adj1" fmla="val 36402"/>
              <a:gd name="adj2" fmla="val 45468"/>
            </a:avLst>
          </a:prstGeom>
          <a:ln w="5715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7040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Interactive Elixir (IEX)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632766" y="2136511"/>
            <a:ext cx="6853591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3200" dirty="0">
                <a:latin typeface="Inconsolata"/>
                <a:cs typeface="Inconsolata"/>
              </a:rPr>
              <a:t>$ </a:t>
            </a:r>
            <a:endParaRPr lang="en-US" sz="3200" dirty="0">
              <a:latin typeface="Inconsolata"/>
              <a:cs typeface="Inconsolata"/>
            </a:endParaRPr>
          </a:p>
        </p:txBody>
      </p:sp>
    </p:spTree>
    <p:extLst>
      <p:ext uri="{BB962C8B-B14F-4D97-AF65-F5344CB8AC3E}">
        <p14:creationId xmlns:p14="http://schemas.microsoft.com/office/powerpoint/2010/main" val="3046588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Interactive Elixir (IEX)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632766" y="2136511"/>
            <a:ext cx="685359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3200" dirty="0">
                <a:latin typeface="Inconsolata"/>
                <a:cs typeface="Inconsolata"/>
              </a:rPr>
              <a:t>$ </a:t>
            </a:r>
            <a:r>
              <a:rPr lang="nl-NL" sz="3200" dirty="0" err="1">
                <a:latin typeface="Inconsolata"/>
                <a:cs typeface="Inconsolata"/>
              </a:rPr>
              <a:t>iex</a:t>
            </a:r>
            <a:endParaRPr lang="nl-NL" sz="3200" dirty="0">
              <a:latin typeface="Inconsolata"/>
              <a:cs typeface="Inconsolata"/>
            </a:endParaRPr>
          </a:p>
          <a:p>
            <a:endParaRPr lang="en-US" sz="3200" dirty="0">
              <a:latin typeface="Inconsolata"/>
              <a:cs typeface="Inconsolata"/>
            </a:endParaRPr>
          </a:p>
        </p:txBody>
      </p:sp>
    </p:spTree>
    <p:extLst>
      <p:ext uri="{BB962C8B-B14F-4D97-AF65-F5344CB8AC3E}">
        <p14:creationId xmlns:p14="http://schemas.microsoft.com/office/powerpoint/2010/main" val="13757975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Interactive Elixir (IEX)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632766" y="2136511"/>
            <a:ext cx="6853591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3200" dirty="0">
                <a:latin typeface="Inconsolata"/>
                <a:cs typeface="Inconsolata"/>
              </a:rPr>
              <a:t>$ </a:t>
            </a:r>
            <a:r>
              <a:rPr lang="nl-NL" sz="3200" dirty="0" err="1">
                <a:latin typeface="Inconsolata"/>
                <a:cs typeface="Inconsolata"/>
              </a:rPr>
              <a:t>iex</a:t>
            </a:r>
            <a:endParaRPr lang="nl-NL" sz="3200" dirty="0">
              <a:latin typeface="Inconsolata"/>
              <a:cs typeface="Inconsolata"/>
            </a:endParaRPr>
          </a:p>
          <a:p>
            <a:r>
              <a:rPr lang="nl-NL" sz="3200" dirty="0">
                <a:latin typeface="Inconsolata"/>
                <a:cs typeface="Inconsolata"/>
              </a:rPr>
              <a:t>Erlang/OTP 17 [erts-</a:t>
            </a:r>
            <a:r>
              <a:rPr lang="nl-NL" sz="3200" dirty="0" smtClean="0">
                <a:latin typeface="Inconsolata"/>
                <a:cs typeface="Inconsolata"/>
              </a:rPr>
              <a:t>6.1]</a:t>
            </a:r>
            <a:endParaRPr lang="nl-NL" sz="3200" dirty="0">
              <a:latin typeface="Inconsolata"/>
              <a:cs typeface="Inconsolata"/>
            </a:endParaRPr>
          </a:p>
          <a:p>
            <a:r>
              <a:rPr lang="en-US" sz="3200" dirty="0" smtClean="0">
                <a:latin typeface="Inconsolata"/>
                <a:cs typeface="Inconsolata"/>
              </a:rPr>
              <a:t>Interactive </a:t>
            </a:r>
            <a:r>
              <a:rPr lang="en-US" sz="3200" dirty="0">
                <a:latin typeface="Inconsolata"/>
                <a:cs typeface="Inconsolata"/>
              </a:rPr>
              <a:t>Elixir (0.15.1</a:t>
            </a:r>
            <a:r>
              <a:rPr lang="en-US" sz="3200" dirty="0" smtClean="0">
                <a:latin typeface="Inconsolata"/>
                <a:cs typeface="Inconsolata"/>
              </a:rPr>
              <a:t>)</a:t>
            </a:r>
            <a:endParaRPr lang="en-US" sz="3200" dirty="0">
              <a:latin typeface="Inconsolata"/>
              <a:cs typeface="Inconsolata"/>
            </a:endParaRPr>
          </a:p>
          <a:p>
            <a:r>
              <a:rPr lang="en-US" sz="3200" dirty="0" err="1">
                <a:latin typeface="Inconsolata"/>
                <a:cs typeface="Inconsolata"/>
              </a:rPr>
              <a:t>iex</a:t>
            </a:r>
            <a:r>
              <a:rPr lang="en-US" sz="3200" dirty="0">
                <a:latin typeface="Inconsolata"/>
                <a:cs typeface="Inconsolata"/>
              </a:rPr>
              <a:t>(1)&gt; </a:t>
            </a:r>
          </a:p>
          <a:p>
            <a:endParaRPr lang="en-US" sz="3200" dirty="0">
              <a:latin typeface="Inconsolata"/>
              <a:cs typeface="Inconsolata"/>
            </a:endParaRPr>
          </a:p>
        </p:txBody>
      </p:sp>
    </p:spTree>
    <p:extLst>
      <p:ext uri="{BB962C8B-B14F-4D97-AF65-F5344CB8AC3E}">
        <p14:creationId xmlns:p14="http://schemas.microsoft.com/office/powerpoint/2010/main" val="8790950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8524" y="274638"/>
            <a:ext cx="8229600" cy="1143000"/>
          </a:xfrm>
        </p:spPr>
        <p:txBody>
          <a:bodyPr/>
          <a:lstStyle/>
          <a:p>
            <a:r>
              <a:rPr lang="en-US" dirty="0" smtClean="0"/>
              <a:t>Mix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Inconsolata"/>
                <a:cs typeface="Inconsolata"/>
              </a:rPr>
              <a:t>mix         # Runs </a:t>
            </a:r>
            <a:r>
              <a:rPr lang="en-US" dirty="0" smtClean="0">
                <a:latin typeface="Inconsolata"/>
                <a:cs typeface="Inconsolata"/>
              </a:rPr>
              <a:t>project</a:t>
            </a:r>
            <a:endParaRPr lang="en-US" dirty="0">
              <a:latin typeface="Inconsolata"/>
              <a:cs typeface="Inconsolata"/>
            </a:endParaRPr>
          </a:p>
          <a:p>
            <a:pPr marL="0" indent="0">
              <a:buNone/>
            </a:pPr>
            <a:r>
              <a:rPr lang="en-US" dirty="0" smtClean="0">
                <a:latin typeface="Inconsolata"/>
                <a:cs typeface="Inconsolata"/>
              </a:rPr>
              <a:t>mix </a:t>
            </a:r>
            <a:r>
              <a:rPr lang="en-US" dirty="0">
                <a:latin typeface="Inconsolata"/>
                <a:cs typeface="Inconsolata"/>
              </a:rPr>
              <a:t>compile # Compile </a:t>
            </a:r>
            <a:r>
              <a:rPr lang="en-US" dirty="0" smtClean="0">
                <a:latin typeface="Inconsolata"/>
                <a:cs typeface="Inconsolata"/>
              </a:rPr>
              <a:t>source</a:t>
            </a:r>
            <a:endParaRPr lang="en-US" dirty="0">
              <a:latin typeface="Inconsolata"/>
              <a:cs typeface="Inconsolata"/>
            </a:endParaRPr>
          </a:p>
          <a:p>
            <a:pPr marL="0" indent="0">
              <a:buNone/>
            </a:pPr>
            <a:r>
              <a:rPr lang="en-US" dirty="0">
                <a:latin typeface="Inconsolata"/>
                <a:cs typeface="Inconsolata"/>
              </a:rPr>
              <a:t>mix </a:t>
            </a:r>
            <a:r>
              <a:rPr lang="en-US" dirty="0" err="1">
                <a:latin typeface="Inconsolata"/>
                <a:cs typeface="Inconsolata"/>
              </a:rPr>
              <a:t>deps</a:t>
            </a:r>
            <a:r>
              <a:rPr lang="en-US" dirty="0">
                <a:latin typeface="Inconsolata"/>
                <a:cs typeface="Inconsolata"/>
              </a:rPr>
              <a:t>    # </a:t>
            </a:r>
            <a:r>
              <a:rPr lang="en-US" dirty="0" smtClean="0">
                <a:latin typeface="Inconsolata"/>
                <a:cs typeface="Inconsolata"/>
              </a:rPr>
              <a:t>Dependencies </a:t>
            </a:r>
          </a:p>
          <a:p>
            <a:pPr marL="0" indent="0">
              <a:buNone/>
            </a:pPr>
            <a:r>
              <a:rPr lang="en-US" dirty="0" smtClean="0">
                <a:latin typeface="Inconsolata"/>
                <a:cs typeface="Inconsolata"/>
              </a:rPr>
              <a:t>mix </a:t>
            </a:r>
            <a:r>
              <a:rPr lang="en-US" dirty="0">
                <a:latin typeface="Inconsolata"/>
                <a:cs typeface="Inconsolata"/>
              </a:rPr>
              <a:t>new     # </a:t>
            </a:r>
            <a:r>
              <a:rPr lang="en-US" dirty="0" smtClean="0">
                <a:latin typeface="Inconsolata"/>
                <a:cs typeface="Inconsolata"/>
              </a:rPr>
              <a:t>Creates </a:t>
            </a:r>
            <a:r>
              <a:rPr lang="en-US" dirty="0">
                <a:latin typeface="Inconsolata"/>
                <a:cs typeface="Inconsolata"/>
              </a:rPr>
              <a:t>new </a:t>
            </a:r>
            <a:r>
              <a:rPr lang="en-US" dirty="0" smtClean="0">
                <a:latin typeface="Inconsolata"/>
                <a:cs typeface="Inconsolata"/>
              </a:rPr>
              <a:t>project</a:t>
            </a:r>
          </a:p>
          <a:p>
            <a:pPr marL="0" indent="0">
              <a:buNone/>
            </a:pPr>
            <a:r>
              <a:rPr lang="en-US" dirty="0" smtClean="0">
                <a:latin typeface="Inconsolata"/>
                <a:cs typeface="Inconsolata"/>
              </a:rPr>
              <a:t>mix </a:t>
            </a:r>
            <a:r>
              <a:rPr lang="en-US" dirty="0">
                <a:latin typeface="Inconsolata"/>
                <a:cs typeface="Inconsolata"/>
              </a:rPr>
              <a:t>test    # </a:t>
            </a:r>
            <a:r>
              <a:rPr lang="en-US" dirty="0" smtClean="0">
                <a:latin typeface="Inconsolata"/>
                <a:cs typeface="Inconsolata"/>
              </a:rPr>
              <a:t>Runs project tests</a:t>
            </a:r>
          </a:p>
          <a:p>
            <a:pPr marL="0" indent="0">
              <a:buNone/>
            </a:pPr>
            <a:r>
              <a:rPr lang="en-US" dirty="0" smtClean="0">
                <a:latin typeface="Inconsolata"/>
                <a:cs typeface="Inconsolata"/>
              </a:rPr>
              <a:t>(a ton more)</a:t>
            </a:r>
            <a:endParaRPr lang="en-US" dirty="0">
              <a:latin typeface="Inconsolata"/>
              <a:cs typeface="Inconsolata"/>
            </a:endParaRPr>
          </a:p>
        </p:txBody>
      </p:sp>
    </p:spTree>
    <p:extLst>
      <p:ext uri="{BB962C8B-B14F-4D97-AF65-F5344CB8AC3E}">
        <p14:creationId xmlns:p14="http://schemas.microsoft.com/office/powerpoint/2010/main" val="334192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66778" y="1417639"/>
            <a:ext cx="7820021" cy="477018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nl-NL" dirty="0" err="1">
                <a:latin typeface="Inconsolata"/>
                <a:cs typeface="Inconsolata"/>
              </a:rPr>
              <a:t>iex</a:t>
            </a:r>
            <a:r>
              <a:rPr lang="nl-NL" dirty="0">
                <a:latin typeface="Inconsolata"/>
                <a:cs typeface="Inconsolata"/>
              </a:rPr>
              <a:t>&gt; 1          </a:t>
            </a:r>
            <a:r>
              <a:rPr lang="nl-NL" dirty="0" smtClean="0">
                <a:latin typeface="Inconsolata"/>
                <a:cs typeface="Inconsolata"/>
              </a:rPr>
              <a:t>			</a:t>
            </a:r>
            <a:r>
              <a:rPr lang="nl-NL" i="1" dirty="0" smtClean="0">
                <a:solidFill>
                  <a:srgbClr val="7F7F7F"/>
                </a:solidFill>
                <a:latin typeface="Inconsolata"/>
                <a:cs typeface="Inconsolata"/>
              </a:rPr>
              <a:t># </a:t>
            </a:r>
            <a:r>
              <a:rPr lang="nl-NL" i="1" dirty="0">
                <a:solidFill>
                  <a:srgbClr val="7F7F7F"/>
                </a:solidFill>
                <a:latin typeface="Inconsolata"/>
                <a:cs typeface="Inconsolata"/>
              </a:rPr>
              <a:t>integer</a:t>
            </a:r>
          </a:p>
          <a:p>
            <a:pPr marL="0" indent="0">
              <a:buNone/>
            </a:pPr>
            <a:r>
              <a:rPr lang="nl-NL" dirty="0" err="1">
                <a:latin typeface="Inconsolata"/>
                <a:cs typeface="Inconsolata"/>
              </a:rPr>
              <a:t>iex</a:t>
            </a:r>
            <a:r>
              <a:rPr lang="nl-NL" dirty="0">
                <a:latin typeface="Inconsolata"/>
                <a:cs typeface="Inconsolata"/>
              </a:rPr>
              <a:t>&gt; 0x1F       </a:t>
            </a:r>
            <a:r>
              <a:rPr lang="nl-NL" dirty="0" smtClean="0">
                <a:latin typeface="Inconsolata"/>
                <a:cs typeface="Inconsolata"/>
              </a:rPr>
              <a:t>			</a:t>
            </a:r>
            <a:r>
              <a:rPr lang="nl-NL" i="1" dirty="0" smtClean="0">
                <a:solidFill>
                  <a:srgbClr val="7F7F7F"/>
                </a:solidFill>
                <a:latin typeface="Inconsolata"/>
                <a:cs typeface="Inconsolata"/>
              </a:rPr>
              <a:t># </a:t>
            </a:r>
            <a:r>
              <a:rPr lang="nl-NL" i="1" dirty="0">
                <a:solidFill>
                  <a:srgbClr val="7F7F7F"/>
                </a:solidFill>
                <a:latin typeface="Inconsolata"/>
                <a:cs typeface="Inconsolata"/>
              </a:rPr>
              <a:t>integer</a:t>
            </a:r>
          </a:p>
          <a:p>
            <a:pPr marL="0" indent="0">
              <a:buNone/>
            </a:pPr>
            <a:r>
              <a:rPr lang="nl-NL" dirty="0" err="1">
                <a:latin typeface="Inconsolata"/>
                <a:cs typeface="Inconsolata"/>
              </a:rPr>
              <a:t>iex</a:t>
            </a:r>
            <a:r>
              <a:rPr lang="nl-NL" dirty="0">
                <a:latin typeface="Inconsolata"/>
                <a:cs typeface="Inconsolata"/>
              </a:rPr>
              <a:t>&gt; 1.0        </a:t>
            </a:r>
            <a:r>
              <a:rPr lang="nl-NL" dirty="0" smtClean="0">
                <a:latin typeface="Inconsolata"/>
                <a:cs typeface="Inconsolata"/>
              </a:rPr>
              <a:t>			</a:t>
            </a:r>
            <a:r>
              <a:rPr lang="nl-NL" i="1" dirty="0" smtClean="0">
                <a:solidFill>
                  <a:srgbClr val="7F7F7F"/>
                </a:solidFill>
                <a:latin typeface="Inconsolata"/>
                <a:cs typeface="Inconsolata"/>
              </a:rPr>
              <a:t># </a:t>
            </a:r>
            <a:r>
              <a:rPr lang="nl-NL" i="1" dirty="0" err="1">
                <a:solidFill>
                  <a:srgbClr val="7F7F7F"/>
                </a:solidFill>
                <a:latin typeface="Inconsolata"/>
                <a:cs typeface="Inconsolata"/>
              </a:rPr>
              <a:t>float</a:t>
            </a:r>
            <a:endParaRPr lang="nl-NL" i="1" dirty="0">
              <a:solidFill>
                <a:srgbClr val="7F7F7F"/>
              </a:solidFill>
              <a:latin typeface="Inconsolata"/>
              <a:cs typeface="Inconsolata"/>
            </a:endParaRPr>
          </a:p>
          <a:p>
            <a:pPr marL="0" indent="0">
              <a:buNone/>
            </a:pPr>
            <a:r>
              <a:rPr lang="nl-NL" dirty="0" err="1">
                <a:latin typeface="Inconsolata"/>
                <a:cs typeface="Inconsolata"/>
              </a:rPr>
              <a:t>iex</a:t>
            </a:r>
            <a:r>
              <a:rPr lang="nl-NL" dirty="0">
                <a:latin typeface="Inconsolata"/>
                <a:cs typeface="Inconsolata"/>
              </a:rPr>
              <a:t>&gt; :</a:t>
            </a:r>
            <a:r>
              <a:rPr lang="nl-NL" dirty="0" err="1">
                <a:latin typeface="Inconsolata"/>
                <a:cs typeface="Inconsolata"/>
              </a:rPr>
              <a:t>atom</a:t>
            </a:r>
            <a:r>
              <a:rPr lang="nl-NL" dirty="0">
                <a:latin typeface="Inconsolata"/>
                <a:cs typeface="Inconsolata"/>
              </a:rPr>
              <a:t>      </a:t>
            </a:r>
            <a:r>
              <a:rPr lang="nl-NL" dirty="0" smtClean="0">
                <a:latin typeface="Inconsolata"/>
                <a:cs typeface="Inconsolata"/>
              </a:rPr>
              <a:t>			</a:t>
            </a:r>
            <a:r>
              <a:rPr lang="nl-NL" i="1" dirty="0" smtClean="0">
                <a:solidFill>
                  <a:srgbClr val="7F7F7F"/>
                </a:solidFill>
                <a:latin typeface="Inconsolata"/>
                <a:cs typeface="Inconsolata"/>
              </a:rPr>
              <a:t># </a:t>
            </a:r>
            <a:r>
              <a:rPr lang="nl-NL" i="1" dirty="0" err="1">
                <a:solidFill>
                  <a:srgbClr val="7F7F7F"/>
                </a:solidFill>
                <a:latin typeface="Inconsolata"/>
                <a:cs typeface="Inconsolata"/>
              </a:rPr>
              <a:t>atom</a:t>
            </a:r>
            <a:r>
              <a:rPr lang="nl-NL" i="1" dirty="0">
                <a:solidFill>
                  <a:srgbClr val="7F7F7F"/>
                </a:solidFill>
                <a:latin typeface="Inconsolata"/>
                <a:cs typeface="Inconsolata"/>
              </a:rPr>
              <a:t> </a:t>
            </a:r>
            <a:endParaRPr lang="nl-NL" i="1" dirty="0" smtClean="0">
              <a:solidFill>
                <a:srgbClr val="7F7F7F"/>
              </a:solidFill>
              <a:latin typeface="Inconsolata"/>
              <a:cs typeface="Inconsolata"/>
            </a:endParaRPr>
          </a:p>
          <a:p>
            <a:pPr marL="0" indent="0">
              <a:buNone/>
            </a:pPr>
            <a:r>
              <a:rPr lang="nl-NL" dirty="0" err="1" smtClean="0">
                <a:latin typeface="Inconsolata"/>
                <a:cs typeface="Inconsolata"/>
              </a:rPr>
              <a:t>iex</a:t>
            </a:r>
            <a:r>
              <a:rPr lang="nl-NL" dirty="0">
                <a:latin typeface="Inconsolata"/>
                <a:cs typeface="Inconsolata"/>
              </a:rPr>
              <a:t>&gt; "elixir"   </a:t>
            </a:r>
            <a:r>
              <a:rPr lang="nl-NL" dirty="0" smtClean="0">
                <a:latin typeface="Inconsolata"/>
                <a:cs typeface="Inconsolata"/>
              </a:rPr>
              <a:t>			</a:t>
            </a:r>
            <a:r>
              <a:rPr lang="nl-NL" i="1" dirty="0" smtClean="0">
                <a:solidFill>
                  <a:srgbClr val="7F7F7F"/>
                </a:solidFill>
                <a:latin typeface="Inconsolata"/>
                <a:cs typeface="Inconsolata"/>
              </a:rPr>
              <a:t># </a:t>
            </a:r>
            <a:r>
              <a:rPr lang="nl-NL" i="1" dirty="0">
                <a:solidFill>
                  <a:srgbClr val="7F7F7F"/>
                </a:solidFill>
                <a:latin typeface="Inconsolata"/>
                <a:cs typeface="Inconsolata"/>
              </a:rPr>
              <a:t>string</a:t>
            </a:r>
          </a:p>
          <a:p>
            <a:pPr marL="0" indent="0">
              <a:buNone/>
            </a:pPr>
            <a:r>
              <a:rPr lang="nl-NL" dirty="0" err="1">
                <a:latin typeface="Inconsolata"/>
                <a:cs typeface="Inconsolata"/>
              </a:rPr>
              <a:t>iex</a:t>
            </a:r>
            <a:r>
              <a:rPr lang="nl-NL" dirty="0">
                <a:latin typeface="Inconsolata"/>
                <a:cs typeface="Inconsolata"/>
              </a:rPr>
              <a:t>&gt; [1, 2, 3]  </a:t>
            </a:r>
            <a:r>
              <a:rPr lang="nl-NL" dirty="0" smtClean="0">
                <a:latin typeface="Inconsolata"/>
                <a:cs typeface="Inconsolata"/>
              </a:rPr>
              <a:t>			</a:t>
            </a:r>
            <a:r>
              <a:rPr lang="nl-NL" i="1" dirty="0" smtClean="0">
                <a:solidFill>
                  <a:srgbClr val="7F7F7F"/>
                </a:solidFill>
                <a:latin typeface="Inconsolata"/>
                <a:cs typeface="Inconsolata"/>
              </a:rPr>
              <a:t># </a:t>
            </a:r>
            <a:r>
              <a:rPr lang="nl-NL" i="1" dirty="0">
                <a:solidFill>
                  <a:srgbClr val="7F7F7F"/>
                </a:solidFill>
                <a:latin typeface="Inconsolata"/>
                <a:cs typeface="Inconsolata"/>
              </a:rPr>
              <a:t>list</a:t>
            </a:r>
          </a:p>
          <a:p>
            <a:pPr marL="0" indent="0">
              <a:buNone/>
            </a:pPr>
            <a:r>
              <a:rPr lang="nl-NL" dirty="0" err="1">
                <a:latin typeface="Inconsolata"/>
                <a:cs typeface="Inconsolata"/>
              </a:rPr>
              <a:t>iex</a:t>
            </a:r>
            <a:r>
              <a:rPr lang="nl-NL" dirty="0">
                <a:latin typeface="Inconsolata"/>
                <a:cs typeface="Inconsolata"/>
              </a:rPr>
              <a:t>&gt; {1, 2, 3}  </a:t>
            </a:r>
            <a:r>
              <a:rPr lang="nl-NL" dirty="0" smtClean="0">
                <a:latin typeface="Inconsolata"/>
                <a:cs typeface="Inconsolata"/>
              </a:rPr>
              <a:t>			</a:t>
            </a:r>
            <a:r>
              <a:rPr lang="nl-NL" i="1" dirty="0" smtClean="0">
                <a:solidFill>
                  <a:srgbClr val="7F7F7F"/>
                </a:solidFill>
                <a:latin typeface="Inconsolata"/>
                <a:cs typeface="Inconsolata"/>
              </a:rPr>
              <a:t># </a:t>
            </a:r>
            <a:r>
              <a:rPr lang="nl-NL" i="1" dirty="0" err="1" smtClean="0">
                <a:solidFill>
                  <a:srgbClr val="7F7F7F"/>
                </a:solidFill>
                <a:latin typeface="Inconsolata"/>
                <a:cs typeface="Inconsolata"/>
              </a:rPr>
              <a:t>tuple</a:t>
            </a:r>
            <a:endParaRPr lang="en-US" i="1" dirty="0" smtClean="0">
              <a:solidFill>
                <a:srgbClr val="7F7F7F"/>
              </a:solidFill>
              <a:latin typeface="Inconsolata"/>
              <a:cs typeface="Inconsolata"/>
            </a:endParaRPr>
          </a:p>
          <a:p>
            <a:pPr marL="0" indent="0">
              <a:buNone/>
            </a:pPr>
            <a:r>
              <a:rPr lang="nl-NL" dirty="0" err="1">
                <a:latin typeface="Inconsolata"/>
                <a:cs typeface="Inconsolata"/>
              </a:rPr>
              <a:t>iex</a:t>
            </a:r>
            <a:r>
              <a:rPr lang="nl-NL" dirty="0">
                <a:latin typeface="Inconsolata"/>
                <a:cs typeface="Inconsolata"/>
              </a:rPr>
              <a:t>&gt; </a:t>
            </a:r>
            <a:r>
              <a:rPr lang="nl-NL" dirty="0" smtClean="0">
                <a:latin typeface="Inconsolata"/>
                <a:cs typeface="Inconsolata"/>
              </a:rPr>
              <a:t>%{name: “Bryan”}	</a:t>
            </a:r>
            <a:r>
              <a:rPr lang="nl-NL" i="1" dirty="0" smtClean="0">
                <a:solidFill>
                  <a:srgbClr val="7F7F7F"/>
                </a:solidFill>
                <a:latin typeface="Inconsolata"/>
                <a:cs typeface="Inconsolata"/>
              </a:rPr>
              <a:t># map</a:t>
            </a:r>
            <a:endParaRPr lang="nl-NL" i="1" dirty="0">
              <a:solidFill>
                <a:srgbClr val="7F7F7F"/>
              </a:solidFill>
              <a:latin typeface="Inconsolata"/>
              <a:cs typeface="Inconsolata"/>
            </a:endParaRPr>
          </a:p>
          <a:p>
            <a:pPr marL="0" indent="0">
              <a:buNone/>
            </a:pPr>
            <a:endParaRPr lang="nl-NL" dirty="0" smtClean="0">
              <a:solidFill>
                <a:srgbClr val="7F7F7F"/>
              </a:solidFill>
              <a:latin typeface="Inconsolata"/>
              <a:cs typeface="Inconsolata"/>
            </a:endParaRPr>
          </a:p>
        </p:txBody>
      </p:sp>
    </p:spTree>
    <p:extLst>
      <p:ext uri="{BB962C8B-B14F-4D97-AF65-F5344CB8AC3E}">
        <p14:creationId xmlns:p14="http://schemas.microsoft.com/office/powerpoint/2010/main" val="23293362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Pattern </a:t>
            </a:r>
            <a:r>
              <a:rPr lang="en-US" dirty="0" smtClean="0"/>
              <a:t>Matching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6096" y="1417638"/>
            <a:ext cx="8370703" cy="45259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800" dirty="0" err="1">
                <a:latin typeface="Inconsolata"/>
                <a:cs typeface="Inconsolata"/>
              </a:rPr>
              <a:t>iex</a:t>
            </a:r>
            <a:r>
              <a:rPr lang="en-US" sz="2800" dirty="0">
                <a:latin typeface="Inconsolata"/>
                <a:cs typeface="Inconsolata"/>
              </a:rPr>
              <a:t>(1)</a:t>
            </a:r>
            <a:r>
              <a:rPr lang="en-US" sz="2800" dirty="0" smtClean="0">
                <a:latin typeface="Inconsolata"/>
                <a:cs typeface="Inconsolata"/>
              </a:rPr>
              <a:t>&gt;</a:t>
            </a:r>
            <a:endParaRPr lang="en-US" sz="2800" dirty="0">
              <a:latin typeface="Inconsolata"/>
              <a:cs typeface="Inconsolata"/>
            </a:endParaRPr>
          </a:p>
        </p:txBody>
      </p:sp>
    </p:spTree>
    <p:extLst>
      <p:ext uri="{BB962C8B-B14F-4D97-AF65-F5344CB8AC3E}">
        <p14:creationId xmlns:p14="http://schemas.microsoft.com/office/powerpoint/2010/main" val="22427791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Pattern </a:t>
            </a:r>
            <a:r>
              <a:rPr lang="en-US" dirty="0" smtClean="0"/>
              <a:t>Matching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6096" y="1417638"/>
            <a:ext cx="8370703" cy="45259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800" dirty="0" err="1">
                <a:latin typeface="Inconsolata"/>
                <a:cs typeface="Inconsolata"/>
              </a:rPr>
              <a:t>iex</a:t>
            </a:r>
            <a:r>
              <a:rPr lang="en-US" sz="2800" dirty="0">
                <a:latin typeface="Inconsolata"/>
                <a:cs typeface="Inconsolata"/>
              </a:rPr>
              <a:t>(1)</a:t>
            </a:r>
            <a:r>
              <a:rPr lang="en-US" sz="2800" dirty="0" smtClean="0">
                <a:latin typeface="Inconsolata"/>
                <a:cs typeface="Inconsolata"/>
              </a:rPr>
              <a:t>&gt; list = [1,2,3]</a:t>
            </a:r>
            <a:endParaRPr lang="en-US" sz="2800" dirty="0">
              <a:latin typeface="Inconsolata"/>
              <a:cs typeface="Inconsolata"/>
            </a:endParaRPr>
          </a:p>
        </p:txBody>
      </p:sp>
    </p:spTree>
    <p:extLst>
      <p:ext uri="{BB962C8B-B14F-4D97-AF65-F5344CB8AC3E}">
        <p14:creationId xmlns:p14="http://schemas.microsoft.com/office/powerpoint/2010/main" val="8245041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ular Callout 1"/>
          <p:cNvSpPr/>
          <p:nvPr/>
        </p:nvSpPr>
        <p:spPr>
          <a:xfrm>
            <a:off x="2821980" y="1473910"/>
            <a:ext cx="2963080" cy="1254393"/>
          </a:xfrm>
          <a:prstGeom prst="wedgeRoundRectCallout">
            <a:avLst>
              <a:gd name="adj1" fmla="val 70546"/>
              <a:gd name="adj2" fmla="val 151296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Hi.</a:t>
            </a:r>
            <a:endParaRPr lang="en-US" sz="40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7800" y="4241800"/>
            <a:ext cx="2616200" cy="261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4463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8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Pattern </a:t>
            </a:r>
            <a:r>
              <a:rPr lang="en-US" dirty="0" smtClean="0"/>
              <a:t>Matching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6096" y="1417638"/>
            <a:ext cx="8370703" cy="45259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800" dirty="0" err="1">
                <a:latin typeface="Inconsolata"/>
                <a:cs typeface="Inconsolata"/>
              </a:rPr>
              <a:t>iex</a:t>
            </a:r>
            <a:r>
              <a:rPr lang="en-US" sz="2800" dirty="0">
                <a:latin typeface="Inconsolata"/>
                <a:cs typeface="Inconsolata"/>
              </a:rPr>
              <a:t>(1)</a:t>
            </a:r>
            <a:r>
              <a:rPr lang="en-US" sz="2800" dirty="0" smtClean="0">
                <a:latin typeface="Inconsolata"/>
                <a:cs typeface="Inconsolata"/>
              </a:rPr>
              <a:t>&gt; list = [1,2,3]</a:t>
            </a:r>
          </a:p>
          <a:p>
            <a:pPr marL="0" indent="0">
              <a:buNone/>
            </a:pPr>
            <a:r>
              <a:rPr lang="en-US" sz="2800" i="1" dirty="0" smtClean="0">
                <a:solidFill>
                  <a:schemeClr val="tx2"/>
                </a:solidFill>
                <a:latin typeface="Inconsolata"/>
                <a:cs typeface="Inconsolata"/>
              </a:rPr>
              <a:t>[1, 2, 3]</a:t>
            </a:r>
          </a:p>
          <a:p>
            <a:pPr marL="0" indent="0">
              <a:buNone/>
            </a:pPr>
            <a:r>
              <a:rPr lang="en-US" sz="2800" dirty="0" err="1" smtClean="0">
                <a:latin typeface="Inconsolata"/>
                <a:cs typeface="Inconsolata"/>
              </a:rPr>
              <a:t>iex</a:t>
            </a:r>
            <a:r>
              <a:rPr lang="en-US" sz="2800" dirty="0" smtClean="0">
                <a:latin typeface="Inconsolata"/>
                <a:cs typeface="Inconsolata"/>
              </a:rPr>
              <a:t>(2)&gt; </a:t>
            </a:r>
            <a:endParaRPr lang="en-US" sz="2800" dirty="0">
              <a:latin typeface="Inconsolata"/>
              <a:cs typeface="Inconsolata"/>
            </a:endParaRPr>
          </a:p>
        </p:txBody>
      </p:sp>
    </p:spTree>
    <p:extLst>
      <p:ext uri="{BB962C8B-B14F-4D97-AF65-F5344CB8AC3E}">
        <p14:creationId xmlns:p14="http://schemas.microsoft.com/office/powerpoint/2010/main" val="34091283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Pattern </a:t>
            </a:r>
            <a:r>
              <a:rPr lang="en-US" dirty="0" smtClean="0"/>
              <a:t>Matching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6096" y="1417638"/>
            <a:ext cx="8370703" cy="45259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800" dirty="0" err="1">
                <a:latin typeface="Inconsolata"/>
                <a:cs typeface="Inconsolata"/>
              </a:rPr>
              <a:t>iex</a:t>
            </a:r>
            <a:r>
              <a:rPr lang="en-US" sz="2800" dirty="0">
                <a:latin typeface="Inconsolata"/>
                <a:cs typeface="Inconsolata"/>
              </a:rPr>
              <a:t>(1)</a:t>
            </a:r>
            <a:r>
              <a:rPr lang="en-US" sz="2800" dirty="0" smtClean="0">
                <a:latin typeface="Inconsolata"/>
                <a:cs typeface="Inconsolata"/>
              </a:rPr>
              <a:t>&gt; list = [1,2,3]</a:t>
            </a:r>
          </a:p>
          <a:p>
            <a:pPr marL="0" indent="0">
              <a:buNone/>
            </a:pPr>
            <a:r>
              <a:rPr lang="en-US" sz="2800" i="1" dirty="0" smtClean="0">
                <a:solidFill>
                  <a:schemeClr val="tx2"/>
                </a:solidFill>
                <a:latin typeface="Inconsolata"/>
                <a:cs typeface="Inconsolata"/>
              </a:rPr>
              <a:t>[1, 2, 3]</a:t>
            </a:r>
          </a:p>
          <a:p>
            <a:pPr marL="0" indent="0">
              <a:buNone/>
            </a:pPr>
            <a:r>
              <a:rPr lang="en-US" sz="2800" dirty="0" err="1" smtClean="0">
                <a:latin typeface="Inconsolata"/>
                <a:cs typeface="Inconsolata"/>
              </a:rPr>
              <a:t>iex</a:t>
            </a:r>
            <a:r>
              <a:rPr lang="en-US" sz="2800" dirty="0" smtClean="0">
                <a:latin typeface="Inconsolata"/>
                <a:cs typeface="Inconsolata"/>
              </a:rPr>
              <a:t>(2)&gt; case list do</a:t>
            </a:r>
            <a:endParaRPr lang="en-US" sz="2800" dirty="0">
              <a:latin typeface="Inconsolata"/>
              <a:cs typeface="Inconsolata"/>
            </a:endParaRPr>
          </a:p>
        </p:txBody>
      </p:sp>
    </p:spTree>
    <p:extLst>
      <p:ext uri="{BB962C8B-B14F-4D97-AF65-F5344CB8AC3E}">
        <p14:creationId xmlns:p14="http://schemas.microsoft.com/office/powerpoint/2010/main" val="17942587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Pattern </a:t>
            </a:r>
            <a:r>
              <a:rPr lang="en-US" dirty="0" smtClean="0"/>
              <a:t>Matching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6096" y="1417638"/>
            <a:ext cx="8370703" cy="45259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800" dirty="0" err="1">
                <a:latin typeface="Inconsolata"/>
                <a:cs typeface="Inconsolata"/>
              </a:rPr>
              <a:t>iex</a:t>
            </a:r>
            <a:r>
              <a:rPr lang="en-US" sz="2800" dirty="0">
                <a:latin typeface="Inconsolata"/>
                <a:cs typeface="Inconsolata"/>
              </a:rPr>
              <a:t>(1)</a:t>
            </a:r>
            <a:r>
              <a:rPr lang="en-US" sz="2800" dirty="0" smtClean="0">
                <a:latin typeface="Inconsolata"/>
                <a:cs typeface="Inconsolata"/>
              </a:rPr>
              <a:t>&gt; list = [1,2,3]</a:t>
            </a:r>
          </a:p>
          <a:p>
            <a:pPr marL="0" indent="0">
              <a:buNone/>
            </a:pPr>
            <a:r>
              <a:rPr lang="en-US" sz="2800" i="1" dirty="0" smtClean="0">
                <a:solidFill>
                  <a:schemeClr val="tx2"/>
                </a:solidFill>
                <a:latin typeface="Inconsolata"/>
                <a:cs typeface="Inconsolata"/>
              </a:rPr>
              <a:t>[1, 2, 3]</a:t>
            </a:r>
          </a:p>
          <a:p>
            <a:pPr marL="0" indent="0">
              <a:buNone/>
            </a:pPr>
            <a:r>
              <a:rPr lang="en-US" sz="2800" dirty="0" err="1" smtClean="0">
                <a:latin typeface="Inconsolata"/>
                <a:cs typeface="Inconsolata"/>
              </a:rPr>
              <a:t>iex</a:t>
            </a:r>
            <a:r>
              <a:rPr lang="en-US" sz="2800" dirty="0" smtClean="0">
                <a:latin typeface="Inconsolata"/>
                <a:cs typeface="Inconsolata"/>
              </a:rPr>
              <a:t>(2)&gt; case list do</a:t>
            </a:r>
          </a:p>
          <a:p>
            <a:pPr marL="0" indent="0">
              <a:buNone/>
            </a:pPr>
            <a:r>
              <a:rPr lang="en-US" sz="2800" dirty="0" smtClean="0">
                <a:latin typeface="Inconsolata"/>
                <a:cs typeface="Inconsolata"/>
              </a:rPr>
              <a:t>...(2)&gt;</a:t>
            </a:r>
            <a:endParaRPr lang="en-US" sz="2800" dirty="0">
              <a:latin typeface="Inconsolata"/>
              <a:cs typeface="Inconsolata"/>
            </a:endParaRPr>
          </a:p>
        </p:txBody>
      </p:sp>
    </p:spTree>
    <p:extLst>
      <p:ext uri="{BB962C8B-B14F-4D97-AF65-F5344CB8AC3E}">
        <p14:creationId xmlns:p14="http://schemas.microsoft.com/office/powerpoint/2010/main" val="29723032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Pattern </a:t>
            </a:r>
            <a:r>
              <a:rPr lang="en-US" dirty="0" smtClean="0"/>
              <a:t>Matching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6096" y="1417638"/>
            <a:ext cx="8370703" cy="45259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800" dirty="0" err="1">
                <a:latin typeface="Inconsolata"/>
                <a:cs typeface="Inconsolata"/>
              </a:rPr>
              <a:t>iex</a:t>
            </a:r>
            <a:r>
              <a:rPr lang="en-US" sz="2800" dirty="0">
                <a:latin typeface="Inconsolata"/>
                <a:cs typeface="Inconsolata"/>
              </a:rPr>
              <a:t>(1)</a:t>
            </a:r>
            <a:r>
              <a:rPr lang="en-US" sz="2800" dirty="0" smtClean="0">
                <a:latin typeface="Inconsolata"/>
                <a:cs typeface="Inconsolata"/>
              </a:rPr>
              <a:t>&gt; list = [1,2,3]</a:t>
            </a:r>
          </a:p>
          <a:p>
            <a:pPr marL="0" indent="0">
              <a:buNone/>
            </a:pPr>
            <a:r>
              <a:rPr lang="en-US" sz="2800" i="1" dirty="0" smtClean="0">
                <a:solidFill>
                  <a:schemeClr val="tx2"/>
                </a:solidFill>
                <a:latin typeface="Inconsolata"/>
                <a:cs typeface="Inconsolata"/>
              </a:rPr>
              <a:t>[1, 2, 3]</a:t>
            </a:r>
          </a:p>
          <a:p>
            <a:pPr marL="0" indent="0">
              <a:buNone/>
            </a:pPr>
            <a:r>
              <a:rPr lang="en-US" sz="2800" dirty="0" err="1" smtClean="0">
                <a:latin typeface="Inconsolata"/>
                <a:cs typeface="Inconsolata"/>
              </a:rPr>
              <a:t>iex</a:t>
            </a:r>
            <a:r>
              <a:rPr lang="en-US" sz="2800" dirty="0" smtClean="0">
                <a:latin typeface="Inconsolata"/>
                <a:cs typeface="Inconsolata"/>
              </a:rPr>
              <a:t>(2)&gt; case list do</a:t>
            </a:r>
          </a:p>
          <a:p>
            <a:pPr marL="0" indent="0">
              <a:buNone/>
            </a:pPr>
            <a:r>
              <a:rPr lang="en-US" sz="2800" dirty="0" smtClean="0">
                <a:latin typeface="Inconsolata"/>
                <a:cs typeface="Inconsolata"/>
              </a:rPr>
              <a:t>...(2)&gt; [11,12,13] -&gt; "won't match”</a:t>
            </a:r>
            <a:endParaRPr lang="en-US" sz="2800" dirty="0">
              <a:latin typeface="Inconsolata"/>
              <a:cs typeface="Inconsolata"/>
            </a:endParaRPr>
          </a:p>
        </p:txBody>
      </p:sp>
    </p:spTree>
    <p:extLst>
      <p:ext uri="{BB962C8B-B14F-4D97-AF65-F5344CB8AC3E}">
        <p14:creationId xmlns:p14="http://schemas.microsoft.com/office/powerpoint/2010/main" val="34472933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Pattern </a:t>
            </a:r>
            <a:r>
              <a:rPr lang="en-US" dirty="0" smtClean="0"/>
              <a:t>Matching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6096" y="1417638"/>
            <a:ext cx="8370703" cy="45259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800" dirty="0" err="1">
                <a:latin typeface="Inconsolata"/>
                <a:cs typeface="Inconsolata"/>
              </a:rPr>
              <a:t>iex</a:t>
            </a:r>
            <a:r>
              <a:rPr lang="en-US" sz="2800" dirty="0">
                <a:latin typeface="Inconsolata"/>
                <a:cs typeface="Inconsolata"/>
              </a:rPr>
              <a:t>(1)</a:t>
            </a:r>
            <a:r>
              <a:rPr lang="en-US" sz="2800" dirty="0" smtClean="0">
                <a:latin typeface="Inconsolata"/>
                <a:cs typeface="Inconsolata"/>
              </a:rPr>
              <a:t>&gt; list = [1,2,3]</a:t>
            </a:r>
          </a:p>
          <a:p>
            <a:pPr marL="0" indent="0">
              <a:buNone/>
            </a:pPr>
            <a:r>
              <a:rPr lang="en-US" sz="2800" i="1" dirty="0" smtClean="0">
                <a:solidFill>
                  <a:schemeClr val="tx2"/>
                </a:solidFill>
                <a:latin typeface="Inconsolata"/>
                <a:cs typeface="Inconsolata"/>
              </a:rPr>
              <a:t>[1, 2, 3]</a:t>
            </a:r>
          </a:p>
          <a:p>
            <a:pPr marL="0" indent="0">
              <a:buNone/>
            </a:pPr>
            <a:r>
              <a:rPr lang="en-US" sz="2800" dirty="0" err="1" smtClean="0">
                <a:latin typeface="Inconsolata"/>
                <a:cs typeface="Inconsolata"/>
              </a:rPr>
              <a:t>iex</a:t>
            </a:r>
            <a:r>
              <a:rPr lang="en-US" sz="2800" dirty="0" smtClean="0">
                <a:latin typeface="Inconsolata"/>
                <a:cs typeface="Inconsolata"/>
              </a:rPr>
              <a:t>(2)&gt; case list do</a:t>
            </a:r>
          </a:p>
          <a:p>
            <a:pPr marL="0" indent="0">
              <a:buNone/>
            </a:pPr>
            <a:r>
              <a:rPr lang="en-US" sz="2800" dirty="0" smtClean="0">
                <a:latin typeface="Inconsolata"/>
                <a:cs typeface="Inconsolata"/>
              </a:rPr>
              <a:t>...(2)&gt; [11,12,13] -&gt; "won't match"</a:t>
            </a:r>
          </a:p>
          <a:p>
            <a:pPr marL="0" indent="0">
              <a:buNone/>
            </a:pPr>
            <a:r>
              <a:rPr lang="en-US" sz="2800" dirty="0" smtClean="0">
                <a:latin typeface="Inconsolata"/>
                <a:cs typeface="Inconsolata"/>
              </a:rPr>
              <a:t>...(2)&gt;</a:t>
            </a:r>
            <a:endParaRPr lang="en-US" sz="2800" dirty="0">
              <a:latin typeface="Inconsolata"/>
              <a:cs typeface="Inconsolata"/>
            </a:endParaRPr>
          </a:p>
        </p:txBody>
      </p:sp>
    </p:spTree>
    <p:extLst>
      <p:ext uri="{BB962C8B-B14F-4D97-AF65-F5344CB8AC3E}">
        <p14:creationId xmlns:p14="http://schemas.microsoft.com/office/powerpoint/2010/main" val="16213020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Pattern </a:t>
            </a:r>
            <a:r>
              <a:rPr lang="en-US" dirty="0" smtClean="0"/>
              <a:t>Matching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6096" y="1417638"/>
            <a:ext cx="8370703" cy="45259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800" dirty="0" err="1">
                <a:latin typeface="Inconsolata"/>
                <a:cs typeface="Inconsolata"/>
              </a:rPr>
              <a:t>iex</a:t>
            </a:r>
            <a:r>
              <a:rPr lang="en-US" sz="2800" dirty="0">
                <a:latin typeface="Inconsolata"/>
                <a:cs typeface="Inconsolata"/>
              </a:rPr>
              <a:t>(1)</a:t>
            </a:r>
            <a:r>
              <a:rPr lang="en-US" sz="2800" dirty="0" smtClean="0">
                <a:latin typeface="Inconsolata"/>
                <a:cs typeface="Inconsolata"/>
              </a:rPr>
              <a:t>&gt; list = [1,2,3]</a:t>
            </a:r>
          </a:p>
          <a:p>
            <a:pPr marL="0" indent="0">
              <a:buNone/>
            </a:pPr>
            <a:r>
              <a:rPr lang="en-US" sz="2800" i="1" dirty="0" smtClean="0">
                <a:solidFill>
                  <a:schemeClr val="tx2"/>
                </a:solidFill>
                <a:latin typeface="Inconsolata"/>
                <a:cs typeface="Inconsolata"/>
              </a:rPr>
              <a:t>[1, 2, 3]</a:t>
            </a:r>
          </a:p>
          <a:p>
            <a:pPr marL="0" indent="0">
              <a:buNone/>
            </a:pPr>
            <a:r>
              <a:rPr lang="en-US" sz="2800" dirty="0" err="1" smtClean="0">
                <a:latin typeface="Inconsolata"/>
                <a:cs typeface="Inconsolata"/>
              </a:rPr>
              <a:t>iex</a:t>
            </a:r>
            <a:r>
              <a:rPr lang="en-US" sz="2800" dirty="0" smtClean="0">
                <a:latin typeface="Inconsolata"/>
                <a:cs typeface="Inconsolata"/>
              </a:rPr>
              <a:t>(2)&gt; case list do</a:t>
            </a:r>
          </a:p>
          <a:p>
            <a:pPr marL="0" indent="0">
              <a:buNone/>
            </a:pPr>
            <a:r>
              <a:rPr lang="en-US" sz="2800" dirty="0" smtClean="0">
                <a:latin typeface="Inconsolata"/>
                <a:cs typeface="Inconsolata"/>
              </a:rPr>
              <a:t>...(2)&gt; [11,12,13] -&gt; "won't match"</a:t>
            </a:r>
          </a:p>
          <a:p>
            <a:pPr marL="0" indent="0">
              <a:buNone/>
            </a:pPr>
            <a:r>
              <a:rPr lang="en-US" sz="2800" dirty="0" smtClean="0">
                <a:latin typeface="Inconsolata"/>
                <a:cs typeface="Inconsolata"/>
              </a:rPr>
              <a:t>...(2)&gt; [1,x,3] -&gt; "matches &amp; binds #{x} to x”</a:t>
            </a:r>
            <a:endParaRPr lang="en-US" sz="2800" dirty="0">
              <a:latin typeface="Inconsolata"/>
              <a:cs typeface="Inconsolata"/>
            </a:endParaRPr>
          </a:p>
        </p:txBody>
      </p:sp>
    </p:spTree>
    <p:extLst>
      <p:ext uri="{BB962C8B-B14F-4D97-AF65-F5344CB8AC3E}">
        <p14:creationId xmlns:p14="http://schemas.microsoft.com/office/powerpoint/2010/main" val="28449113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Pattern </a:t>
            </a:r>
            <a:r>
              <a:rPr lang="en-US" dirty="0" smtClean="0"/>
              <a:t>Matching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6096" y="1417638"/>
            <a:ext cx="8370703" cy="45259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800" dirty="0" err="1">
                <a:latin typeface="Inconsolata"/>
                <a:cs typeface="Inconsolata"/>
              </a:rPr>
              <a:t>iex</a:t>
            </a:r>
            <a:r>
              <a:rPr lang="en-US" sz="2800" dirty="0">
                <a:latin typeface="Inconsolata"/>
                <a:cs typeface="Inconsolata"/>
              </a:rPr>
              <a:t>(1)</a:t>
            </a:r>
            <a:r>
              <a:rPr lang="en-US" sz="2800" dirty="0" smtClean="0">
                <a:latin typeface="Inconsolata"/>
                <a:cs typeface="Inconsolata"/>
              </a:rPr>
              <a:t>&gt; list = [1,2,3]</a:t>
            </a:r>
          </a:p>
          <a:p>
            <a:pPr marL="0" indent="0">
              <a:buNone/>
            </a:pPr>
            <a:r>
              <a:rPr lang="en-US" sz="2800" i="1" dirty="0" smtClean="0">
                <a:solidFill>
                  <a:schemeClr val="tx2"/>
                </a:solidFill>
                <a:latin typeface="Inconsolata"/>
                <a:cs typeface="Inconsolata"/>
              </a:rPr>
              <a:t>[1, 2, 3]</a:t>
            </a:r>
          </a:p>
          <a:p>
            <a:pPr marL="0" indent="0">
              <a:buNone/>
            </a:pPr>
            <a:r>
              <a:rPr lang="en-US" sz="2800" dirty="0" err="1" smtClean="0">
                <a:latin typeface="Inconsolata"/>
                <a:cs typeface="Inconsolata"/>
              </a:rPr>
              <a:t>iex</a:t>
            </a:r>
            <a:r>
              <a:rPr lang="en-US" sz="2800" dirty="0" smtClean="0">
                <a:latin typeface="Inconsolata"/>
                <a:cs typeface="Inconsolata"/>
              </a:rPr>
              <a:t>(2)&gt; case list do</a:t>
            </a:r>
          </a:p>
          <a:p>
            <a:pPr marL="0" indent="0">
              <a:buNone/>
            </a:pPr>
            <a:r>
              <a:rPr lang="en-US" sz="2800" dirty="0" smtClean="0">
                <a:latin typeface="Inconsolata"/>
                <a:cs typeface="Inconsolata"/>
              </a:rPr>
              <a:t>...(2)&gt; [11,12,13] -&gt; "won't match"</a:t>
            </a:r>
          </a:p>
          <a:p>
            <a:pPr marL="0" indent="0">
              <a:buNone/>
            </a:pPr>
            <a:r>
              <a:rPr lang="en-US" sz="2800" dirty="0" smtClean="0">
                <a:latin typeface="Inconsolata"/>
                <a:cs typeface="Inconsolata"/>
              </a:rPr>
              <a:t>...(2)&gt; [1,x,3] -&gt; "matches &amp; binds #{x} to x"</a:t>
            </a:r>
          </a:p>
          <a:p>
            <a:pPr marL="0" indent="0">
              <a:buNone/>
            </a:pPr>
            <a:r>
              <a:rPr lang="en-US" sz="2800" dirty="0" smtClean="0">
                <a:latin typeface="Inconsolata"/>
                <a:cs typeface="Inconsolata"/>
              </a:rPr>
              <a:t>...(2)&gt;</a:t>
            </a:r>
            <a:endParaRPr lang="en-US" sz="2800" dirty="0">
              <a:latin typeface="Inconsolata"/>
              <a:cs typeface="Inconsolata"/>
            </a:endParaRPr>
          </a:p>
        </p:txBody>
      </p:sp>
    </p:spTree>
    <p:extLst>
      <p:ext uri="{BB962C8B-B14F-4D97-AF65-F5344CB8AC3E}">
        <p14:creationId xmlns:p14="http://schemas.microsoft.com/office/powerpoint/2010/main" val="19292259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Pattern </a:t>
            </a:r>
            <a:r>
              <a:rPr lang="en-US" dirty="0" smtClean="0"/>
              <a:t>Matching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6096" y="1417638"/>
            <a:ext cx="8370703" cy="45259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800" dirty="0" err="1">
                <a:latin typeface="Inconsolata"/>
                <a:cs typeface="Inconsolata"/>
              </a:rPr>
              <a:t>iex</a:t>
            </a:r>
            <a:r>
              <a:rPr lang="en-US" sz="2800" dirty="0">
                <a:latin typeface="Inconsolata"/>
                <a:cs typeface="Inconsolata"/>
              </a:rPr>
              <a:t>(1)</a:t>
            </a:r>
            <a:r>
              <a:rPr lang="en-US" sz="2800" dirty="0" smtClean="0">
                <a:latin typeface="Inconsolata"/>
                <a:cs typeface="Inconsolata"/>
              </a:rPr>
              <a:t>&gt; list = [1,2,3]</a:t>
            </a:r>
          </a:p>
          <a:p>
            <a:pPr marL="0" indent="0">
              <a:buNone/>
            </a:pPr>
            <a:r>
              <a:rPr lang="en-US" sz="2800" i="1" dirty="0" smtClean="0">
                <a:solidFill>
                  <a:schemeClr val="tx2"/>
                </a:solidFill>
                <a:latin typeface="Inconsolata"/>
                <a:cs typeface="Inconsolata"/>
              </a:rPr>
              <a:t>[1, 2, 3]</a:t>
            </a:r>
          </a:p>
          <a:p>
            <a:pPr marL="0" indent="0">
              <a:buNone/>
            </a:pPr>
            <a:r>
              <a:rPr lang="en-US" sz="2800" dirty="0" err="1" smtClean="0">
                <a:latin typeface="Inconsolata"/>
                <a:cs typeface="Inconsolata"/>
              </a:rPr>
              <a:t>iex</a:t>
            </a:r>
            <a:r>
              <a:rPr lang="en-US" sz="2800" dirty="0" smtClean="0">
                <a:latin typeface="Inconsolata"/>
                <a:cs typeface="Inconsolata"/>
              </a:rPr>
              <a:t>(2)&gt; case list do</a:t>
            </a:r>
          </a:p>
          <a:p>
            <a:pPr marL="0" indent="0">
              <a:buNone/>
            </a:pPr>
            <a:r>
              <a:rPr lang="en-US" sz="2800" dirty="0" smtClean="0">
                <a:latin typeface="Inconsolata"/>
                <a:cs typeface="Inconsolata"/>
              </a:rPr>
              <a:t>...(2)&gt; [11,12,13] -&gt; "won't match"</a:t>
            </a:r>
          </a:p>
          <a:p>
            <a:pPr marL="0" indent="0">
              <a:buNone/>
            </a:pPr>
            <a:r>
              <a:rPr lang="en-US" sz="2800" dirty="0" smtClean="0">
                <a:latin typeface="Inconsolata"/>
                <a:cs typeface="Inconsolata"/>
              </a:rPr>
              <a:t>...(2)&gt; [1,x,3] -&gt; "matches &amp; binds #{x} to x"</a:t>
            </a:r>
          </a:p>
          <a:p>
            <a:pPr marL="0" indent="0">
              <a:buNone/>
            </a:pPr>
            <a:r>
              <a:rPr lang="en-US" sz="2800" dirty="0" smtClean="0">
                <a:latin typeface="Inconsolata"/>
                <a:cs typeface="Inconsolata"/>
              </a:rPr>
              <a:t>...(2)&gt; _ -&gt; "default”</a:t>
            </a:r>
            <a:endParaRPr lang="en-US" sz="2800" dirty="0">
              <a:latin typeface="Inconsolata"/>
              <a:cs typeface="Inconsolata"/>
            </a:endParaRPr>
          </a:p>
        </p:txBody>
      </p:sp>
    </p:spTree>
    <p:extLst>
      <p:ext uri="{BB962C8B-B14F-4D97-AF65-F5344CB8AC3E}">
        <p14:creationId xmlns:p14="http://schemas.microsoft.com/office/powerpoint/2010/main" val="30952747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Pattern </a:t>
            </a:r>
            <a:r>
              <a:rPr lang="en-US" dirty="0" smtClean="0"/>
              <a:t>Matching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6096" y="1417638"/>
            <a:ext cx="8370703" cy="45259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800" dirty="0" err="1">
                <a:latin typeface="Inconsolata"/>
                <a:cs typeface="Inconsolata"/>
              </a:rPr>
              <a:t>iex</a:t>
            </a:r>
            <a:r>
              <a:rPr lang="en-US" sz="2800" dirty="0">
                <a:latin typeface="Inconsolata"/>
                <a:cs typeface="Inconsolata"/>
              </a:rPr>
              <a:t>(1)</a:t>
            </a:r>
            <a:r>
              <a:rPr lang="en-US" sz="2800" dirty="0" smtClean="0">
                <a:latin typeface="Inconsolata"/>
                <a:cs typeface="Inconsolata"/>
              </a:rPr>
              <a:t>&gt; list = [1,2,3]</a:t>
            </a:r>
          </a:p>
          <a:p>
            <a:pPr marL="0" indent="0">
              <a:buNone/>
            </a:pPr>
            <a:r>
              <a:rPr lang="en-US" sz="2800" i="1" dirty="0" smtClean="0">
                <a:solidFill>
                  <a:schemeClr val="tx2"/>
                </a:solidFill>
                <a:latin typeface="Inconsolata"/>
                <a:cs typeface="Inconsolata"/>
              </a:rPr>
              <a:t>[1, 2, 3]</a:t>
            </a:r>
          </a:p>
          <a:p>
            <a:pPr marL="0" indent="0">
              <a:buNone/>
            </a:pPr>
            <a:r>
              <a:rPr lang="en-US" sz="2800" dirty="0" err="1" smtClean="0">
                <a:latin typeface="Inconsolata"/>
                <a:cs typeface="Inconsolata"/>
              </a:rPr>
              <a:t>iex</a:t>
            </a:r>
            <a:r>
              <a:rPr lang="en-US" sz="2800" dirty="0" smtClean="0">
                <a:latin typeface="Inconsolata"/>
                <a:cs typeface="Inconsolata"/>
              </a:rPr>
              <a:t>(2)&gt; case list do</a:t>
            </a:r>
          </a:p>
          <a:p>
            <a:pPr marL="0" indent="0">
              <a:buNone/>
            </a:pPr>
            <a:r>
              <a:rPr lang="en-US" sz="2800" dirty="0" smtClean="0">
                <a:latin typeface="Inconsolata"/>
                <a:cs typeface="Inconsolata"/>
              </a:rPr>
              <a:t>...(2)&gt; [11,12,13] -&gt; "won't match"</a:t>
            </a:r>
          </a:p>
          <a:p>
            <a:pPr marL="0" indent="0">
              <a:buNone/>
            </a:pPr>
            <a:r>
              <a:rPr lang="en-US" sz="2800" dirty="0" smtClean="0">
                <a:latin typeface="Inconsolata"/>
                <a:cs typeface="Inconsolata"/>
              </a:rPr>
              <a:t>...(2)&gt; [1,x,3] -&gt; "matches &amp; binds #{x} to x"</a:t>
            </a:r>
          </a:p>
          <a:p>
            <a:pPr marL="0" indent="0">
              <a:buNone/>
            </a:pPr>
            <a:r>
              <a:rPr lang="en-US" sz="2800" dirty="0" smtClean="0">
                <a:latin typeface="Inconsolata"/>
                <a:cs typeface="Inconsolata"/>
              </a:rPr>
              <a:t>...(2)&gt; _ -&gt; "default"</a:t>
            </a:r>
          </a:p>
          <a:p>
            <a:pPr marL="0" indent="0">
              <a:buNone/>
            </a:pPr>
            <a:r>
              <a:rPr lang="en-US" sz="2800" dirty="0" smtClean="0">
                <a:latin typeface="Inconsolata"/>
                <a:cs typeface="Inconsolata"/>
              </a:rPr>
              <a:t>...(2)&gt;</a:t>
            </a:r>
            <a:endParaRPr lang="en-US" sz="2800" dirty="0">
              <a:latin typeface="Inconsolata"/>
              <a:cs typeface="Inconsolata"/>
            </a:endParaRPr>
          </a:p>
        </p:txBody>
      </p:sp>
    </p:spTree>
    <p:extLst>
      <p:ext uri="{BB962C8B-B14F-4D97-AF65-F5344CB8AC3E}">
        <p14:creationId xmlns:p14="http://schemas.microsoft.com/office/powerpoint/2010/main" val="8335013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Pattern </a:t>
            </a:r>
            <a:r>
              <a:rPr lang="en-US" dirty="0" smtClean="0"/>
              <a:t>Matching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6096" y="1417638"/>
            <a:ext cx="8370703" cy="45259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800" dirty="0" err="1">
                <a:latin typeface="Inconsolata"/>
                <a:cs typeface="Inconsolata"/>
              </a:rPr>
              <a:t>iex</a:t>
            </a:r>
            <a:r>
              <a:rPr lang="en-US" sz="2800" dirty="0">
                <a:latin typeface="Inconsolata"/>
                <a:cs typeface="Inconsolata"/>
              </a:rPr>
              <a:t>(1)</a:t>
            </a:r>
            <a:r>
              <a:rPr lang="en-US" sz="2800" dirty="0" smtClean="0">
                <a:latin typeface="Inconsolata"/>
                <a:cs typeface="Inconsolata"/>
              </a:rPr>
              <a:t>&gt; list = [1,2,3]</a:t>
            </a:r>
          </a:p>
          <a:p>
            <a:pPr marL="0" indent="0">
              <a:buNone/>
            </a:pPr>
            <a:r>
              <a:rPr lang="en-US" sz="2800" i="1" dirty="0" smtClean="0">
                <a:solidFill>
                  <a:schemeClr val="tx2"/>
                </a:solidFill>
                <a:latin typeface="Inconsolata"/>
                <a:cs typeface="Inconsolata"/>
              </a:rPr>
              <a:t>[1, 2, 3]</a:t>
            </a:r>
          </a:p>
          <a:p>
            <a:pPr marL="0" indent="0">
              <a:buNone/>
            </a:pPr>
            <a:r>
              <a:rPr lang="en-US" sz="2800" dirty="0" err="1" smtClean="0">
                <a:latin typeface="Inconsolata"/>
                <a:cs typeface="Inconsolata"/>
              </a:rPr>
              <a:t>iex</a:t>
            </a:r>
            <a:r>
              <a:rPr lang="en-US" sz="2800" dirty="0" smtClean="0">
                <a:latin typeface="Inconsolata"/>
                <a:cs typeface="Inconsolata"/>
              </a:rPr>
              <a:t>(2)&gt; case list do</a:t>
            </a:r>
          </a:p>
          <a:p>
            <a:pPr marL="0" indent="0">
              <a:buNone/>
            </a:pPr>
            <a:r>
              <a:rPr lang="en-US" sz="2800" dirty="0" smtClean="0">
                <a:latin typeface="Inconsolata"/>
                <a:cs typeface="Inconsolata"/>
              </a:rPr>
              <a:t>...(2)&gt; [11,12,13] -&gt; "won't match"</a:t>
            </a:r>
          </a:p>
          <a:p>
            <a:pPr marL="0" indent="0">
              <a:buNone/>
            </a:pPr>
            <a:r>
              <a:rPr lang="en-US" sz="2800" dirty="0" smtClean="0">
                <a:latin typeface="Inconsolata"/>
                <a:cs typeface="Inconsolata"/>
              </a:rPr>
              <a:t>...(2)&gt; [1,x,3] -&gt; "matches &amp; binds #{x} to x"</a:t>
            </a:r>
          </a:p>
          <a:p>
            <a:pPr marL="0" indent="0">
              <a:buNone/>
            </a:pPr>
            <a:r>
              <a:rPr lang="en-US" sz="2800" dirty="0" smtClean="0">
                <a:latin typeface="Inconsolata"/>
                <a:cs typeface="Inconsolata"/>
              </a:rPr>
              <a:t>...(2)&gt; _ -&gt; "default"</a:t>
            </a:r>
          </a:p>
          <a:p>
            <a:pPr marL="0" indent="0">
              <a:buNone/>
            </a:pPr>
            <a:r>
              <a:rPr lang="en-US" sz="2800" dirty="0" smtClean="0">
                <a:latin typeface="Inconsolata"/>
                <a:cs typeface="Inconsolata"/>
              </a:rPr>
              <a:t>...(2)&gt; end</a:t>
            </a:r>
            <a:endParaRPr lang="en-US" sz="2800" dirty="0">
              <a:latin typeface="Inconsolata"/>
              <a:cs typeface="Inconsolata"/>
            </a:endParaRPr>
          </a:p>
        </p:txBody>
      </p:sp>
    </p:spTree>
    <p:extLst>
      <p:ext uri="{BB962C8B-B14F-4D97-AF65-F5344CB8AC3E}">
        <p14:creationId xmlns:p14="http://schemas.microsoft.com/office/powerpoint/2010/main" val="7160048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ular Callout 3"/>
          <p:cNvSpPr/>
          <p:nvPr/>
        </p:nvSpPr>
        <p:spPr>
          <a:xfrm>
            <a:off x="2766442" y="1088212"/>
            <a:ext cx="4308395" cy="2176423"/>
          </a:xfrm>
          <a:prstGeom prst="wedgeRoundRectCallout">
            <a:avLst>
              <a:gd name="adj1" fmla="val -140497"/>
              <a:gd name="adj2" fmla="val 159585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Hey! You’re….</a:t>
            </a:r>
            <a:br>
              <a:rPr lang="en-US" sz="4000" dirty="0" smtClean="0"/>
            </a:br>
            <a:r>
              <a:rPr lang="en-US" sz="4000" dirty="0" smtClean="0"/>
              <a:t> that guy!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7800" y="4241800"/>
            <a:ext cx="2616200" cy="261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4054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Pattern </a:t>
            </a:r>
            <a:r>
              <a:rPr lang="en-US" dirty="0" smtClean="0"/>
              <a:t>Matching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6096" y="1417638"/>
            <a:ext cx="8370703" cy="45259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800" dirty="0" err="1">
                <a:latin typeface="Inconsolata"/>
                <a:cs typeface="Inconsolata"/>
              </a:rPr>
              <a:t>iex</a:t>
            </a:r>
            <a:r>
              <a:rPr lang="en-US" sz="2800" dirty="0">
                <a:latin typeface="Inconsolata"/>
                <a:cs typeface="Inconsolata"/>
              </a:rPr>
              <a:t>(1)</a:t>
            </a:r>
            <a:r>
              <a:rPr lang="en-US" sz="2800" dirty="0" smtClean="0">
                <a:latin typeface="Inconsolata"/>
                <a:cs typeface="Inconsolata"/>
              </a:rPr>
              <a:t>&gt; list = [1,2,3]</a:t>
            </a:r>
          </a:p>
          <a:p>
            <a:pPr marL="0" indent="0">
              <a:buNone/>
            </a:pPr>
            <a:r>
              <a:rPr lang="en-US" sz="2800" i="1" dirty="0" smtClean="0">
                <a:solidFill>
                  <a:schemeClr val="tx2"/>
                </a:solidFill>
                <a:latin typeface="Inconsolata"/>
                <a:cs typeface="Inconsolata"/>
              </a:rPr>
              <a:t>[1, 2, 3]</a:t>
            </a:r>
          </a:p>
          <a:p>
            <a:pPr marL="0" indent="0">
              <a:buNone/>
            </a:pPr>
            <a:r>
              <a:rPr lang="en-US" sz="2800" dirty="0" err="1" smtClean="0">
                <a:latin typeface="Inconsolata"/>
                <a:cs typeface="Inconsolata"/>
              </a:rPr>
              <a:t>iex</a:t>
            </a:r>
            <a:r>
              <a:rPr lang="en-US" sz="2800" dirty="0" smtClean="0">
                <a:latin typeface="Inconsolata"/>
                <a:cs typeface="Inconsolata"/>
              </a:rPr>
              <a:t>(2)&gt; case list do</a:t>
            </a:r>
          </a:p>
          <a:p>
            <a:pPr marL="0" indent="0">
              <a:buNone/>
            </a:pPr>
            <a:r>
              <a:rPr lang="en-US" sz="2800" dirty="0" smtClean="0">
                <a:latin typeface="Inconsolata"/>
                <a:cs typeface="Inconsolata"/>
              </a:rPr>
              <a:t>...(2)&gt; [11,12,13] -&gt; "won't match"</a:t>
            </a:r>
          </a:p>
          <a:p>
            <a:pPr marL="0" indent="0">
              <a:buNone/>
            </a:pPr>
            <a:r>
              <a:rPr lang="en-US" sz="2800" dirty="0" smtClean="0">
                <a:latin typeface="Inconsolata"/>
                <a:cs typeface="Inconsolata"/>
              </a:rPr>
              <a:t>...(2)&gt; [1,x,3] -&gt; "matches &amp; binds #{x} to x"</a:t>
            </a:r>
          </a:p>
          <a:p>
            <a:pPr marL="0" indent="0">
              <a:buNone/>
            </a:pPr>
            <a:r>
              <a:rPr lang="en-US" sz="2800" dirty="0" smtClean="0">
                <a:latin typeface="Inconsolata"/>
                <a:cs typeface="Inconsolata"/>
              </a:rPr>
              <a:t>...(2)&gt; _ -&gt; "default"</a:t>
            </a:r>
          </a:p>
          <a:p>
            <a:pPr marL="0" indent="0">
              <a:buNone/>
            </a:pPr>
            <a:r>
              <a:rPr lang="en-US" sz="2800" dirty="0" smtClean="0">
                <a:latin typeface="Inconsolata"/>
                <a:cs typeface="Inconsolata"/>
              </a:rPr>
              <a:t>...(2)&gt; end</a:t>
            </a:r>
          </a:p>
          <a:p>
            <a:pPr marL="0" indent="0">
              <a:buNone/>
            </a:pPr>
            <a:r>
              <a:rPr lang="en-US" sz="2800" i="1" dirty="0" smtClean="0">
                <a:solidFill>
                  <a:srgbClr val="1F497D"/>
                </a:solidFill>
                <a:latin typeface="Inconsolata"/>
                <a:cs typeface="Inconsolata"/>
              </a:rPr>
              <a:t>"matches &amp; binds 2 to x”</a:t>
            </a:r>
          </a:p>
          <a:p>
            <a:pPr marL="0" indent="0">
              <a:buNone/>
            </a:pPr>
            <a:r>
              <a:rPr lang="en-US" sz="2800" dirty="0" err="1" smtClean="0">
                <a:latin typeface="Inconsolata"/>
                <a:cs typeface="Inconsolata"/>
              </a:rPr>
              <a:t>iex</a:t>
            </a:r>
            <a:r>
              <a:rPr lang="en-US" sz="2800" dirty="0" smtClean="0">
                <a:latin typeface="Inconsolata"/>
                <a:cs typeface="Inconsolata"/>
              </a:rPr>
              <a:t>(3)&gt;</a:t>
            </a:r>
            <a:endParaRPr lang="en-US" sz="2800" dirty="0">
              <a:latin typeface="Inconsolata"/>
              <a:cs typeface="Inconsolata"/>
            </a:endParaRPr>
          </a:p>
        </p:txBody>
      </p:sp>
    </p:spTree>
    <p:extLst>
      <p:ext uri="{BB962C8B-B14F-4D97-AF65-F5344CB8AC3E}">
        <p14:creationId xmlns:p14="http://schemas.microsoft.com/office/powerpoint/2010/main" val="22100031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if </a:t>
            </a:r>
            <a:r>
              <a:rPr lang="en-US" i="1" dirty="0" smtClean="0"/>
              <a:t>(and UTF-8)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8984" y="2196979"/>
            <a:ext cx="7155955" cy="33861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latin typeface="Inconsolata"/>
                <a:cs typeface="Inconsolata"/>
              </a:rPr>
              <a:t>if </a:t>
            </a:r>
            <a:r>
              <a:rPr lang="en-US" dirty="0" err="1">
                <a:latin typeface="Inconsolata"/>
                <a:cs typeface="Inconsolata"/>
              </a:rPr>
              <a:t>lang</a:t>
            </a:r>
            <a:r>
              <a:rPr lang="en-US" dirty="0">
                <a:latin typeface="Inconsolata"/>
                <a:cs typeface="Inconsolata"/>
              </a:rPr>
              <a:t> == :</a:t>
            </a:r>
            <a:r>
              <a:rPr lang="en-US" dirty="0" err="1">
                <a:latin typeface="Inconsolata"/>
                <a:cs typeface="Inconsolata"/>
              </a:rPr>
              <a:t>japanese</a:t>
            </a:r>
            <a:r>
              <a:rPr lang="en-US" dirty="0">
                <a:latin typeface="Inconsolata"/>
                <a:cs typeface="Inconsolata"/>
              </a:rPr>
              <a:t> do</a:t>
            </a:r>
          </a:p>
          <a:p>
            <a:pPr marL="0" indent="0">
              <a:buNone/>
            </a:pPr>
            <a:r>
              <a:rPr lang="en-US" dirty="0">
                <a:latin typeface="Inconsolata"/>
                <a:cs typeface="Inconsolata"/>
              </a:rPr>
              <a:t>	</a:t>
            </a:r>
            <a:r>
              <a:rPr lang="en-US" dirty="0" err="1" smtClean="0">
                <a:latin typeface="Inconsolata"/>
                <a:cs typeface="Inconsolata"/>
              </a:rPr>
              <a:t>IO.puts</a:t>
            </a:r>
            <a:r>
              <a:rPr lang="en-US" dirty="0" smtClean="0">
                <a:latin typeface="Inconsolata"/>
                <a:cs typeface="Inconsolata"/>
              </a:rPr>
              <a:t> </a:t>
            </a:r>
            <a:r>
              <a:rPr lang="en-US" altLang="ja-JP" dirty="0" smtClean="0">
                <a:latin typeface="Inconsolata"/>
                <a:cs typeface="Inconsolata"/>
              </a:rPr>
              <a:t>“</a:t>
            </a:r>
            <a:r>
              <a:rPr lang="ja-JP" altLang="en-US" dirty="0" smtClean="0">
                <a:latin typeface="Inconsolata"/>
                <a:cs typeface="Inconsolata"/>
              </a:rPr>
              <a:t>ハローワールド</a:t>
            </a:r>
            <a:r>
              <a:rPr lang="en-US" altLang="ja-JP" dirty="0" smtClean="0">
                <a:latin typeface="Inconsolata"/>
                <a:cs typeface="Inconsolata"/>
              </a:rPr>
              <a:t>”</a:t>
            </a:r>
            <a:endParaRPr lang="en-US" dirty="0">
              <a:latin typeface="Inconsolata"/>
              <a:cs typeface="Inconsolata"/>
            </a:endParaRPr>
          </a:p>
          <a:p>
            <a:pPr marL="0" indent="0">
              <a:buNone/>
            </a:pPr>
            <a:r>
              <a:rPr lang="en-US" dirty="0">
                <a:latin typeface="Inconsolata"/>
                <a:cs typeface="Inconsolata"/>
              </a:rPr>
              <a:t>else</a:t>
            </a:r>
          </a:p>
          <a:p>
            <a:pPr marL="0" indent="0">
              <a:buNone/>
            </a:pPr>
            <a:r>
              <a:rPr lang="en-US" dirty="0">
                <a:latin typeface="Inconsolata"/>
                <a:cs typeface="Inconsolata"/>
              </a:rPr>
              <a:t>	</a:t>
            </a:r>
            <a:r>
              <a:rPr lang="en-US" dirty="0" err="1" smtClean="0">
                <a:latin typeface="Inconsolata"/>
                <a:cs typeface="Inconsolata"/>
              </a:rPr>
              <a:t>IO.puts</a:t>
            </a:r>
            <a:r>
              <a:rPr lang="en-US" dirty="0" smtClean="0">
                <a:latin typeface="Inconsolata"/>
                <a:cs typeface="Inconsolata"/>
              </a:rPr>
              <a:t> “Hello World”</a:t>
            </a:r>
            <a:endParaRPr lang="en-US" dirty="0">
              <a:latin typeface="Inconsolata"/>
              <a:cs typeface="Inconsolata"/>
            </a:endParaRPr>
          </a:p>
          <a:p>
            <a:pPr marL="0" indent="0">
              <a:buNone/>
            </a:pPr>
            <a:r>
              <a:rPr lang="en-US" dirty="0" smtClean="0">
                <a:latin typeface="Inconsolata"/>
                <a:cs typeface="Inconsolata"/>
              </a:rPr>
              <a:t>end</a:t>
            </a:r>
            <a:endParaRPr lang="it-IT" dirty="0">
              <a:latin typeface="Inconsolata"/>
              <a:cs typeface="Inconsolata"/>
            </a:endParaRPr>
          </a:p>
          <a:p>
            <a:pPr marL="0" indent="0">
              <a:buNone/>
            </a:pPr>
            <a:endParaRPr lang="it-IT" dirty="0">
              <a:latin typeface="Inconsolata"/>
              <a:cs typeface="Inconsolata"/>
            </a:endParaRPr>
          </a:p>
          <a:p>
            <a:pPr marL="0" indent="0">
              <a:buNone/>
            </a:pPr>
            <a:endParaRPr lang="en-US" dirty="0">
              <a:latin typeface="Inconsolata"/>
              <a:cs typeface="Inconsolata"/>
            </a:endParaRPr>
          </a:p>
        </p:txBody>
      </p:sp>
    </p:spTree>
    <p:extLst>
      <p:ext uri="{BB962C8B-B14F-4D97-AF65-F5344CB8AC3E}">
        <p14:creationId xmlns:p14="http://schemas.microsoft.com/office/powerpoint/2010/main" val="32492481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if </a:t>
            </a:r>
            <a:r>
              <a:rPr lang="en-US" i="1" dirty="0" smtClean="0"/>
              <a:t>(without an else)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8984" y="2196979"/>
            <a:ext cx="7155955" cy="33861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latin typeface="Inconsolata"/>
                <a:cs typeface="Inconsolata"/>
              </a:rPr>
              <a:t>if 2+2 =</a:t>
            </a:r>
            <a:r>
              <a:rPr lang="en-US" dirty="0">
                <a:latin typeface="Inconsolata"/>
                <a:cs typeface="Inconsolata"/>
              </a:rPr>
              <a:t>= </a:t>
            </a:r>
            <a:r>
              <a:rPr lang="en-US" dirty="0" smtClean="0">
                <a:latin typeface="Inconsolata"/>
                <a:cs typeface="Inconsolata"/>
              </a:rPr>
              <a:t>3 </a:t>
            </a:r>
            <a:r>
              <a:rPr lang="en-US" dirty="0">
                <a:latin typeface="Inconsolata"/>
                <a:cs typeface="Inconsolata"/>
              </a:rPr>
              <a:t>do</a:t>
            </a:r>
          </a:p>
          <a:p>
            <a:pPr marL="0" indent="0">
              <a:buNone/>
            </a:pPr>
            <a:r>
              <a:rPr lang="en-US" dirty="0">
                <a:latin typeface="Inconsolata"/>
                <a:cs typeface="Inconsolata"/>
              </a:rPr>
              <a:t>	</a:t>
            </a:r>
            <a:r>
              <a:rPr lang="en-US" dirty="0" err="1" smtClean="0">
                <a:latin typeface="Inconsolata"/>
                <a:cs typeface="Inconsolata"/>
              </a:rPr>
              <a:t>IO.puts</a:t>
            </a:r>
            <a:r>
              <a:rPr lang="en-US" dirty="0" smtClean="0">
                <a:latin typeface="Inconsolata"/>
                <a:cs typeface="Inconsolata"/>
              </a:rPr>
              <a:t> </a:t>
            </a:r>
            <a:r>
              <a:rPr lang="en-US" altLang="ja-JP" dirty="0" smtClean="0">
                <a:latin typeface="Inconsolata"/>
                <a:cs typeface="Inconsolata"/>
              </a:rPr>
              <a:t>“Uh oh! 1984”</a:t>
            </a:r>
            <a:endParaRPr lang="en-US" dirty="0">
              <a:latin typeface="Inconsolata"/>
              <a:cs typeface="Inconsolata"/>
            </a:endParaRPr>
          </a:p>
          <a:p>
            <a:pPr marL="0" indent="0">
              <a:buNone/>
            </a:pPr>
            <a:r>
              <a:rPr lang="en-US" dirty="0" smtClean="0">
                <a:latin typeface="Inconsolata"/>
                <a:cs typeface="Inconsolata"/>
              </a:rPr>
              <a:t>end</a:t>
            </a:r>
            <a:endParaRPr lang="it-IT" dirty="0">
              <a:latin typeface="Inconsolata"/>
              <a:cs typeface="Inconsolata"/>
            </a:endParaRPr>
          </a:p>
          <a:p>
            <a:pPr marL="0" indent="0">
              <a:buNone/>
            </a:pPr>
            <a:endParaRPr lang="it-IT" dirty="0">
              <a:latin typeface="Inconsolata"/>
              <a:cs typeface="Inconsolata"/>
            </a:endParaRPr>
          </a:p>
        </p:txBody>
      </p:sp>
    </p:spTree>
    <p:extLst>
      <p:ext uri="{BB962C8B-B14F-4D97-AF65-F5344CB8AC3E}">
        <p14:creationId xmlns:p14="http://schemas.microsoft.com/office/powerpoint/2010/main" val="28928691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Digit Separators 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8984" y="2196979"/>
            <a:ext cx="7155955" cy="338616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800" dirty="0" err="1">
                <a:latin typeface="Inconsolata"/>
                <a:cs typeface="Inconsolata"/>
              </a:rPr>
              <a:t>iex</a:t>
            </a:r>
            <a:r>
              <a:rPr lang="en-US" sz="2800" dirty="0">
                <a:latin typeface="Inconsolata"/>
                <a:cs typeface="Inconsolata"/>
              </a:rPr>
              <a:t>(1)</a:t>
            </a:r>
            <a:r>
              <a:rPr lang="en-US" sz="2800" dirty="0" smtClean="0">
                <a:latin typeface="Inconsolata"/>
                <a:cs typeface="Inconsolata"/>
              </a:rPr>
              <a:t>&gt;</a:t>
            </a:r>
            <a:endParaRPr lang="it-IT" sz="2800" dirty="0">
              <a:latin typeface="Inconsolata"/>
              <a:cs typeface="Inconsolata"/>
            </a:endParaRPr>
          </a:p>
        </p:txBody>
      </p:sp>
    </p:spTree>
    <p:extLst>
      <p:ext uri="{BB962C8B-B14F-4D97-AF65-F5344CB8AC3E}">
        <p14:creationId xmlns:p14="http://schemas.microsoft.com/office/powerpoint/2010/main" val="14741855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Digit Separators 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8984" y="2196979"/>
            <a:ext cx="7155955" cy="338616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800" dirty="0" err="1">
                <a:latin typeface="Inconsolata"/>
                <a:cs typeface="Inconsolata"/>
              </a:rPr>
              <a:t>iex</a:t>
            </a:r>
            <a:r>
              <a:rPr lang="en-US" sz="2800" dirty="0">
                <a:latin typeface="Inconsolata"/>
                <a:cs typeface="Inconsolata"/>
              </a:rPr>
              <a:t>(1)&gt; </a:t>
            </a:r>
            <a:r>
              <a:rPr lang="en-US" sz="2800" dirty="0" smtClean="0">
                <a:latin typeface="Inconsolata"/>
                <a:cs typeface="Inconsolata"/>
              </a:rPr>
              <a:t>100000</a:t>
            </a:r>
            <a:endParaRPr lang="it-IT" sz="2800" dirty="0">
              <a:latin typeface="Inconsolata"/>
              <a:cs typeface="Inconsolata"/>
            </a:endParaRPr>
          </a:p>
        </p:txBody>
      </p:sp>
    </p:spTree>
    <p:extLst>
      <p:ext uri="{BB962C8B-B14F-4D97-AF65-F5344CB8AC3E}">
        <p14:creationId xmlns:p14="http://schemas.microsoft.com/office/powerpoint/2010/main" val="35177793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Digit Separators 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8984" y="2196979"/>
            <a:ext cx="7155955" cy="338616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800" dirty="0" err="1">
                <a:latin typeface="Inconsolata"/>
                <a:cs typeface="Inconsolata"/>
              </a:rPr>
              <a:t>iex</a:t>
            </a:r>
            <a:r>
              <a:rPr lang="en-US" sz="2800" dirty="0">
                <a:latin typeface="Inconsolata"/>
                <a:cs typeface="Inconsolata"/>
              </a:rPr>
              <a:t>(1)&gt; 100000</a:t>
            </a:r>
          </a:p>
          <a:p>
            <a:pPr marL="0" indent="0">
              <a:buNone/>
            </a:pPr>
            <a:r>
              <a:rPr lang="en-US" sz="2800" i="1" dirty="0">
                <a:solidFill>
                  <a:srgbClr val="1F497D"/>
                </a:solidFill>
                <a:latin typeface="Inconsolata"/>
                <a:cs typeface="Inconsolata"/>
              </a:rPr>
              <a:t>100000</a:t>
            </a:r>
          </a:p>
          <a:p>
            <a:pPr marL="0" indent="0">
              <a:buNone/>
            </a:pPr>
            <a:r>
              <a:rPr lang="en-US" sz="2800" dirty="0" err="1">
                <a:latin typeface="Inconsolata"/>
                <a:cs typeface="Inconsolata"/>
              </a:rPr>
              <a:t>iex</a:t>
            </a:r>
            <a:r>
              <a:rPr lang="en-US" sz="2800" dirty="0">
                <a:latin typeface="Inconsolata"/>
                <a:cs typeface="Inconsolata"/>
              </a:rPr>
              <a:t>(2)</a:t>
            </a:r>
            <a:r>
              <a:rPr lang="en-US" sz="2800" dirty="0" smtClean="0">
                <a:latin typeface="Inconsolata"/>
                <a:cs typeface="Inconsolata"/>
              </a:rPr>
              <a:t>&gt;</a:t>
            </a:r>
            <a:endParaRPr lang="it-IT" sz="2800" dirty="0">
              <a:latin typeface="Inconsolata"/>
              <a:cs typeface="Inconsolata"/>
            </a:endParaRPr>
          </a:p>
        </p:txBody>
      </p:sp>
    </p:spTree>
    <p:extLst>
      <p:ext uri="{BB962C8B-B14F-4D97-AF65-F5344CB8AC3E}">
        <p14:creationId xmlns:p14="http://schemas.microsoft.com/office/powerpoint/2010/main" val="13583912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Digit Separators 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8984" y="2196979"/>
            <a:ext cx="7155955" cy="338616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800" dirty="0" err="1">
                <a:latin typeface="Inconsolata"/>
                <a:cs typeface="Inconsolata"/>
              </a:rPr>
              <a:t>iex</a:t>
            </a:r>
            <a:r>
              <a:rPr lang="en-US" sz="2800" dirty="0">
                <a:latin typeface="Inconsolata"/>
                <a:cs typeface="Inconsolata"/>
              </a:rPr>
              <a:t>(1)&gt; 100000</a:t>
            </a:r>
          </a:p>
          <a:p>
            <a:pPr marL="0" indent="0">
              <a:buNone/>
            </a:pPr>
            <a:r>
              <a:rPr lang="en-US" sz="2800" i="1" dirty="0">
                <a:solidFill>
                  <a:srgbClr val="1F497D"/>
                </a:solidFill>
                <a:latin typeface="Inconsolata"/>
                <a:cs typeface="Inconsolata"/>
              </a:rPr>
              <a:t>100000</a:t>
            </a:r>
          </a:p>
          <a:p>
            <a:pPr marL="0" indent="0">
              <a:buNone/>
            </a:pPr>
            <a:r>
              <a:rPr lang="en-US" sz="2800" dirty="0" err="1">
                <a:latin typeface="Inconsolata"/>
                <a:cs typeface="Inconsolata"/>
              </a:rPr>
              <a:t>iex</a:t>
            </a:r>
            <a:r>
              <a:rPr lang="en-US" sz="2800" dirty="0">
                <a:latin typeface="Inconsolata"/>
                <a:cs typeface="Inconsolata"/>
              </a:rPr>
              <a:t>(2)&gt; </a:t>
            </a:r>
            <a:r>
              <a:rPr lang="en-US" sz="2800" dirty="0" smtClean="0">
                <a:latin typeface="Inconsolata"/>
                <a:cs typeface="Inconsolata"/>
              </a:rPr>
              <a:t>100_000</a:t>
            </a:r>
            <a:endParaRPr lang="it-IT" sz="2800" dirty="0">
              <a:latin typeface="Inconsolata"/>
              <a:cs typeface="Inconsolata"/>
            </a:endParaRPr>
          </a:p>
        </p:txBody>
      </p:sp>
    </p:spTree>
    <p:extLst>
      <p:ext uri="{BB962C8B-B14F-4D97-AF65-F5344CB8AC3E}">
        <p14:creationId xmlns:p14="http://schemas.microsoft.com/office/powerpoint/2010/main" val="18476041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Digit Separators 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8984" y="2196979"/>
            <a:ext cx="7155955" cy="338616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800" dirty="0" err="1">
                <a:latin typeface="Inconsolata"/>
                <a:cs typeface="Inconsolata"/>
              </a:rPr>
              <a:t>iex</a:t>
            </a:r>
            <a:r>
              <a:rPr lang="en-US" sz="2800" dirty="0">
                <a:latin typeface="Inconsolata"/>
                <a:cs typeface="Inconsolata"/>
              </a:rPr>
              <a:t>(1)&gt; 100000</a:t>
            </a:r>
          </a:p>
          <a:p>
            <a:pPr marL="0" indent="0">
              <a:buNone/>
            </a:pPr>
            <a:r>
              <a:rPr lang="en-US" sz="2800" i="1" dirty="0">
                <a:solidFill>
                  <a:srgbClr val="1F497D"/>
                </a:solidFill>
                <a:latin typeface="Inconsolata"/>
                <a:cs typeface="Inconsolata"/>
              </a:rPr>
              <a:t>100000</a:t>
            </a:r>
          </a:p>
          <a:p>
            <a:pPr marL="0" indent="0">
              <a:buNone/>
            </a:pPr>
            <a:r>
              <a:rPr lang="en-US" sz="2800" dirty="0" err="1">
                <a:latin typeface="Inconsolata"/>
                <a:cs typeface="Inconsolata"/>
              </a:rPr>
              <a:t>iex</a:t>
            </a:r>
            <a:r>
              <a:rPr lang="en-US" sz="2800" dirty="0">
                <a:latin typeface="Inconsolata"/>
                <a:cs typeface="Inconsolata"/>
              </a:rPr>
              <a:t>(2)&gt; 100_000</a:t>
            </a:r>
          </a:p>
          <a:p>
            <a:pPr marL="0" indent="0">
              <a:buNone/>
            </a:pPr>
            <a:r>
              <a:rPr lang="en-US" sz="2800" i="1" dirty="0">
                <a:solidFill>
                  <a:srgbClr val="1F497D"/>
                </a:solidFill>
                <a:latin typeface="Inconsolata"/>
                <a:cs typeface="Inconsolata"/>
              </a:rPr>
              <a:t>100000</a:t>
            </a:r>
          </a:p>
          <a:p>
            <a:pPr marL="0" indent="0">
              <a:buNone/>
            </a:pPr>
            <a:r>
              <a:rPr lang="en-US" sz="2800" dirty="0" err="1">
                <a:latin typeface="Inconsolata"/>
                <a:cs typeface="Inconsolata"/>
              </a:rPr>
              <a:t>iex</a:t>
            </a:r>
            <a:r>
              <a:rPr lang="en-US" sz="2800" dirty="0">
                <a:latin typeface="Inconsolata"/>
                <a:cs typeface="Inconsolata"/>
              </a:rPr>
              <a:t>(3)</a:t>
            </a:r>
            <a:r>
              <a:rPr lang="en-US" sz="2800" dirty="0" smtClean="0">
                <a:latin typeface="Inconsolata"/>
                <a:cs typeface="Inconsolata"/>
              </a:rPr>
              <a:t>&gt;</a:t>
            </a:r>
            <a:endParaRPr lang="it-IT" sz="2800" dirty="0">
              <a:latin typeface="Inconsolata"/>
              <a:cs typeface="Inconsolata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0939" y="2196979"/>
            <a:ext cx="1524000" cy="14097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618800" flipH="1">
            <a:off x="6298040" y="1506030"/>
            <a:ext cx="1664841" cy="140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2275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Digit Separators 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8984" y="2196979"/>
            <a:ext cx="7155955" cy="338616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800" dirty="0" err="1">
                <a:latin typeface="Inconsolata"/>
                <a:cs typeface="Inconsolata"/>
              </a:rPr>
              <a:t>iex</a:t>
            </a:r>
            <a:r>
              <a:rPr lang="en-US" sz="2800" dirty="0">
                <a:latin typeface="Inconsolata"/>
                <a:cs typeface="Inconsolata"/>
              </a:rPr>
              <a:t>(1)&gt; 100000</a:t>
            </a:r>
          </a:p>
          <a:p>
            <a:pPr marL="0" indent="0">
              <a:buNone/>
            </a:pPr>
            <a:r>
              <a:rPr lang="en-US" sz="2800" i="1" dirty="0">
                <a:solidFill>
                  <a:srgbClr val="1F497D"/>
                </a:solidFill>
                <a:latin typeface="Inconsolata"/>
                <a:cs typeface="Inconsolata"/>
              </a:rPr>
              <a:t>100000</a:t>
            </a:r>
          </a:p>
          <a:p>
            <a:pPr marL="0" indent="0">
              <a:buNone/>
            </a:pPr>
            <a:r>
              <a:rPr lang="en-US" sz="2800" dirty="0" err="1">
                <a:latin typeface="Inconsolata"/>
                <a:cs typeface="Inconsolata"/>
              </a:rPr>
              <a:t>iex</a:t>
            </a:r>
            <a:r>
              <a:rPr lang="en-US" sz="2800" dirty="0">
                <a:latin typeface="Inconsolata"/>
                <a:cs typeface="Inconsolata"/>
              </a:rPr>
              <a:t>(2)&gt; 100_000</a:t>
            </a:r>
          </a:p>
          <a:p>
            <a:pPr marL="0" indent="0">
              <a:buNone/>
            </a:pPr>
            <a:r>
              <a:rPr lang="en-US" sz="2800" i="1" dirty="0">
                <a:solidFill>
                  <a:srgbClr val="1F497D"/>
                </a:solidFill>
                <a:latin typeface="Inconsolata"/>
                <a:cs typeface="Inconsolata"/>
              </a:rPr>
              <a:t>100000</a:t>
            </a:r>
          </a:p>
          <a:p>
            <a:pPr marL="0" indent="0">
              <a:buNone/>
            </a:pPr>
            <a:r>
              <a:rPr lang="en-US" sz="2800" dirty="0" err="1">
                <a:latin typeface="Inconsolata"/>
                <a:cs typeface="Inconsolata"/>
              </a:rPr>
              <a:t>iex</a:t>
            </a:r>
            <a:r>
              <a:rPr lang="en-US" sz="2800" dirty="0">
                <a:latin typeface="Inconsolata"/>
                <a:cs typeface="Inconsolata"/>
              </a:rPr>
              <a:t>(3)&gt; 100_000 + </a:t>
            </a:r>
            <a:r>
              <a:rPr lang="en-US" sz="2800" dirty="0" smtClean="0">
                <a:latin typeface="Inconsolata"/>
                <a:cs typeface="Inconsolata"/>
              </a:rPr>
              <a:t>5_000</a:t>
            </a:r>
            <a:endParaRPr lang="it-IT" sz="2800" dirty="0">
              <a:latin typeface="Inconsolata"/>
              <a:cs typeface="Inconsolata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0939" y="2196979"/>
            <a:ext cx="1524000" cy="14097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618800" flipH="1">
            <a:off x="6298040" y="1506030"/>
            <a:ext cx="1664841" cy="140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2449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Digit Separators 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8984" y="2196979"/>
            <a:ext cx="7155955" cy="338616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800" dirty="0" err="1">
                <a:latin typeface="Inconsolata"/>
                <a:cs typeface="Inconsolata"/>
              </a:rPr>
              <a:t>iex</a:t>
            </a:r>
            <a:r>
              <a:rPr lang="en-US" sz="2800" dirty="0">
                <a:latin typeface="Inconsolata"/>
                <a:cs typeface="Inconsolata"/>
              </a:rPr>
              <a:t>(1)&gt; 100000</a:t>
            </a:r>
          </a:p>
          <a:p>
            <a:pPr marL="0" indent="0">
              <a:buNone/>
            </a:pPr>
            <a:r>
              <a:rPr lang="en-US" sz="2800" i="1" dirty="0">
                <a:solidFill>
                  <a:srgbClr val="1F497D"/>
                </a:solidFill>
                <a:latin typeface="Inconsolata"/>
                <a:cs typeface="Inconsolata"/>
              </a:rPr>
              <a:t>100000</a:t>
            </a:r>
          </a:p>
          <a:p>
            <a:pPr marL="0" indent="0">
              <a:buNone/>
            </a:pPr>
            <a:r>
              <a:rPr lang="en-US" sz="2800" dirty="0" err="1">
                <a:latin typeface="Inconsolata"/>
                <a:cs typeface="Inconsolata"/>
              </a:rPr>
              <a:t>iex</a:t>
            </a:r>
            <a:r>
              <a:rPr lang="en-US" sz="2800" dirty="0">
                <a:latin typeface="Inconsolata"/>
                <a:cs typeface="Inconsolata"/>
              </a:rPr>
              <a:t>(2)&gt; 100_000</a:t>
            </a:r>
          </a:p>
          <a:p>
            <a:pPr marL="0" indent="0">
              <a:buNone/>
            </a:pPr>
            <a:r>
              <a:rPr lang="en-US" sz="2800" i="1" dirty="0">
                <a:solidFill>
                  <a:srgbClr val="1F497D"/>
                </a:solidFill>
                <a:latin typeface="Inconsolata"/>
                <a:cs typeface="Inconsolata"/>
              </a:rPr>
              <a:t>100000</a:t>
            </a:r>
          </a:p>
          <a:p>
            <a:pPr marL="0" indent="0">
              <a:buNone/>
            </a:pPr>
            <a:r>
              <a:rPr lang="en-US" sz="2800" dirty="0" err="1">
                <a:latin typeface="Inconsolata"/>
                <a:cs typeface="Inconsolata"/>
              </a:rPr>
              <a:t>iex</a:t>
            </a:r>
            <a:r>
              <a:rPr lang="en-US" sz="2800" dirty="0">
                <a:latin typeface="Inconsolata"/>
                <a:cs typeface="Inconsolata"/>
              </a:rPr>
              <a:t>(3)&gt; 100_000 + 5_000</a:t>
            </a:r>
          </a:p>
          <a:p>
            <a:pPr marL="0" indent="0">
              <a:buNone/>
            </a:pPr>
            <a:r>
              <a:rPr lang="en-US" sz="2800" i="1" dirty="0">
                <a:solidFill>
                  <a:srgbClr val="1F497D"/>
                </a:solidFill>
                <a:latin typeface="Inconsolata"/>
                <a:cs typeface="Inconsolata"/>
              </a:rPr>
              <a:t>105000</a:t>
            </a:r>
          </a:p>
          <a:p>
            <a:pPr marL="0" indent="0">
              <a:buNone/>
            </a:pPr>
            <a:r>
              <a:rPr lang="en-US" sz="2800" dirty="0" err="1">
                <a:latin typeface="Inconsolata"/>
                <a:cs typeface="Inconsolata"/>
              </a:rPr>
              <a:t>iex</a:t>
            </a:r>
            <a:r>
              <a:rPr lang="en-US" sz="2800" dirty="0">
                <a:latin typeface="Inconsolata"/>
                <a:cs typeface="Inconsolata"/>
              </a:rPr>
              <a:t>(4)&gt; </a:t>
            </a:r>
            <a:endParaRPr lang="it-IT" sz="2800" dirty="0">
              <a:latin typeface="Inconsolata"/>
              <a:cs typeface="Inconsolata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0939" y="2196979"/>
            <a:ext cx="1524000" cy="14097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618800" flipH="1">
            <a:off x="6298040" y="1506030"/>
            <a:ext cx="1664841" cy="140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1680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7800" y="4241800"/>
            <a:ext cx="2616200" cy="2616200"/>
          </a:xfrm>
          <a:prstGeom prst="rect">
            <a:avLst/>
          </a:prstGeom>
        </p:spPr>
      </p:pic>
      <p:sp>
        <p:nvSpPr>
          <p:cNvPr id="2" name="Rounded Rectangular Callout 1"/>
          <p:cNvSpPr/>
          <p:nvPr/>
        </p:nvSpPr>
        <p:spPr>
          <a:xfrm>
            <a:off x="1979604" y="1016000"/>
            <a:ext cx="5208595" cy="1635698"/>
          </a:xfrm>
          <a:prstGeom prst="wedgeRoundRectCallout">
            <a:avLst>
              <a:gd name="adj1" fmla="val 47544"/>
              <a:gd name="adj2" fmla="val 183099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Um… yes, that Dave Thomas guy.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7503379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 err="1">
                <a:latin typeface="Inconsolata"/>
                <a:cs typeface="Inconsolata"/>
              </a:rPr>
              <a:t>iex</a:t>
            </a:r>
            <a:r>
              <a:rPr lang="en-US" sz="2400" dirty="0">
                <a:latin typeface="Inconsolata"/>
                <a:cs typeface="Inconsolata"/>
              </a:rPr>
              <a:t>(1)</a:t>
            </a:r>
            <a:r>
              <a:rPr lang="en-US" sz="2400" dirty="0" smtClean="0">
                <a:latin typeface="Inconsolata"/>
                <a:cs typeface="Inconsolata"/>
              </a:rPr>
              <a:t>&gt;</a:t>
            </a:r>
            <a:endParaRPr lang="en-US" sz="2400" dirty="0">
              <a:latin typeface="Inconsolata"/>
              <a:cs typeface="Inconsolata"/>
            </a:endParaRPr>
          </a:p>
        </p:txBody>
      </p:sp>
    </p:spTree>
    <p:extLst>
      <p:ext uri="{BB962C8B-B14F-4D97-AF65-F5344CB8AC3E}">
        <p14:creationId xmlns:p14="http://schemas.microsoft.com/office/powerpoint/2010/main" val="22318393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 err="1">
                <a:latin typeface="Inconsolata"/>
                <a:cs typeface="Inconsolata"/>
              </a:rPr>
              <a:t>iex</a:t>
            </a:r>
            <a:r>
              <a:rPr lang="en-US" sz="2400" dirty="0">
                <a:latin typeface="Inconsolata"/>
                <a:cs typeface="Inconsolata"/>
              </a:rPr>
              <a:t>(1)&gt; person = %{name: "Bryan", beardy: true}</a:t>
            </a:r>
          </a:p>
          <a:p>
            <a:pPr marL="0" indent="0">
              <a:buNone/>
            </a:pPr>
            <a:endParaRPr lang="en-US" sz="2400" dirty="0">
              <a:latin typeface="Inconsolata"/>
              <a:cs typeface="Inconsolata"/>
            </a:endParaRPr>
          </a:p>
        </p:txBody>
      </p:sp>
    </p:spTree>
    <p:extLst>
      <p:ext uri="{BB962C8B-B14F-4D97-AF65-F5344CB8AC3E}">
        <p14:creationId xmlns:p14="http://schemas.microsoft.com/office/powerpoint/2010/main" val="6483304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 err="1">
                <a:latin typeface="Inconsolata"/>
                <a:cs typeface="Inconsolata"/>
              </a:rPr>
              <a:t>iex</a:t>
            </a:r>
            <a:r>
              <a:rPr lang="en-US" sz="2400" dirty="0">
                <a:latin typeface="Inconsolata"/>
                <a:cs typeface="Inconsolata"/>
              </a:rPr>
              <a:t>(1)&gt; person = %{name: "Bryan", beardy: true}</a:t>
            </a:r>
          </a:p>
          <a:p>
            <a:pPr marL="0" indent="0">
              <a:buNone/>
            </a:pPr>
            <a:r>
              <a:rPr lang="en-US" sz="2400" i="1" dirty="0">
                <a:solidFill>
                  <a:srgbClr val="1F497D"/>
                </a:solidFill>
                <a:latin typeface="Inconsolata"/>
                <a:cs typeface="Inconsolata"/>
              </a:rPr>
              <a:t>%{beardy: true, name: "Bryan"}</a:t>
            </a:r>
          </a:p>
          <a:p>
            <a:pPr marL="0" indent="0">
              <a:buNone/>
            </a:pPr>
            <a:r>
              <a:rPr lang="en-US" sz="2400" dirty="0" err="1">
                <a:latin typeface="Inconsolata"/>
                <a:cs typeface="Inconsolata"/>
              </a:rPr>
              <a:t>iex</a:t>
            </a:r>
            <a:r>
              <a:rPr lang="en-US" sz="2400" dirty="0">
                <a:latin typeface="Inconsolata"/>
                <a:cs typeface="Inconsolata"/>
              </a:rPr>
              <a:t>(2)</a:t>
            </a:r>
            <a:r>
              <a:rPr lang="en-US" sz="2400" dirty="0" smtClean="0">
                <a:latin typeface="Inconsolata"/>
                <a:cs typeface="Inconsolata"/>
              </a:rPr>
              <a:t>&gt;</a:t>
            </a:r>
            <a:endParaRPr lang="en-US" sz="2400" dirty="0">
              <a:latin typeface="Inconsolata"/>
              <a:cs typeface="Inconsolata"/>
            </a:endParaRPr>
          </a:p>
        </p:txBody>
      </p:sp>
    </p:spTree>
    <p:extLst>
      <p:ext uri="{BB962C8B-B14F-4D97-AF65-F5344CB8AC3E}">
        <p14:creationId xmlns:p14="http://schemas.microsoft.com/office/powerpoint/2010/main" val="23307008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 err="1">
                <a:latin typeface="Inconsolata"/>
                <a:cs typeface="Inconsolata"/>
              </a:rPr>
              <a:t>iex</a:t>
            </a:r>
            <a:r>
              <a:rPr lang="en-US" sz="2400" dirty="0">
                <a:latin typeface="Inconsolata"/>
                <a:cs typeface="Inconsolata"/>
              </a:rPr>
              <a:t>(1)&gt; person = %{name: "Bryan", beardy: true}</a:t>
            </a:r>
          </a:p>
          <a:p>
            <a:pPr marL="0" indent="0">
              <a:buNone/>
            </a:pPr>
            <a:r>
              <a:rPr lang="en-US" sz="2400" i="1" dirty="0">
                <a:solidFill>
                  <a:srgbClr val="1F497D"/>
                </a:solidFill>
                <a:latin typeface="Inconsolata"/>
                <a:cs typeface="Inconsolata"/>
              </a:rPr>
              <a:t>%{beardy: true, name: "Bryan"}</a:t>
            </a:r>
          </a:p>
          <a:p>
            <a:pPr marL="0" indent="0">
              <a:buNone/>
            </a:pPr>
            <a:r>
              <a:rPr lang="en-US" sz="2400" dirty="0" err="1">
                <a:latin typeface="Inconsolata"/>
                <a:cs typeface="Inconsolata"/>
              </a:rPr>
              <a:t>iex</a:t>
            </a:r>
            <a:r>
              <a:rPr lang="en-US" sz="2400" dirty="0">
                <a:latin typeface="Inconsolata"/>
                <a:cs typeface="Inconsolata"/>
              </a:rPr>
              <a:t>(2)&gt; person[:name</a:t>
            </a:r>
            <a:r>
              <a:rPr lang="en-US" sz="2400" dirty="0" smtClean="0">
                <a:latin typeface="Inconsolata"/>
                <a:cs typeface="Inconsolata"/>
              </a:rPr>
              <a:t>]</a:t>
            </a:r>
            <a:endParaRPr lang="en-US" sz="2400" dirty="0">
              <a:latin typeface="Inconsolata"/>
              <a:cs typeface="Inconsolata"/>
            </a:endParaRPr>
          </a:p>
        </p:txBody>
      </p:sp>
    </p:spTree>
    <p:extLst>
      <p:ext uri="{BB962C8B-B14F-4D97-AF65-F5344CB8AC3E}">
        <p14:creationId xmlns:p14="http://schemas.microsoft.com/office/powerpoint/2010/main" val="29487206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 err="1">
                <a:latin typeface="Inconsolata"/>
                <a:cs typeface="Inconsolata"/>
              </a:rPr>
              <a:t>iex</a:t>
            </a:r>
            <a:r>
              <a:rPr lang="en-US" sz="2400" dirty="0">
                <a:latin typeface="Inconsolata"/>
                <a:cs typeface="Inconsolata"/>
              </a:rPr>
              <a:t>(1)&gt; person = %{name: "Bryan", beardy: true}</a:t>
            </a:r>
          </a:p>
          <a:p>
            <a:pPr marL="0" indent="0">
              <a:buNone/>
            </a:pPr>
            <a:r>
              <a:rPr lang="en-US" sz="2400" i="1" dirty="0">
                <a:solidFill>
                  <a:srgbClr val="1F497D"/>
                </a:solidFill>
                <a:latin typeface="Inconsolata"/>
                <a:cs typeface="Inconsolata"/>
              </a:rPr>
              <a:t>%{beardy: true, name: "Bryan"}</a:t>
            </a:r>
          </a:p>
          <a:p>
            <a:pPr marL="0" indent="0">
              <a:buNone/>
            </a:pPr>
            <a:r>
              <a:rPr lang="en-US" sz="2400" dirty="0" err="1">
                <a:latin typeface="Inconsolata"/>
                <a:cs typeface="Inconsolata"/>
              </a:rPr>
              <a:t>iex</a:t>
            </a:r>
            <a:r>
              <a:rPr lang="en-US" sz="2400" dirty="0">
                <a:latin typeface="Inconsolata"/>
                <a:cs typeface="Inconsolata"/>
              </a:rPr>
              <a:t>(2)&gt; person[:name]</a:t>
            </a:r>
          </a:p>
          <a:p>
            <a:pPr marL="0" indent="0">
              <a:buNone/>
            </a:pPr>
            <a:r>
              <a:rPr lang="en-US" sz="2400" i="1" dirty="0">
                <a:solidFill>
                  <a:srgbClr val="1F497D"/>
                </a:solidFill>
                <a:latin typeface="Inconsolata"/>
                <a:cs typeface="Inconsolata"/>
              </a:rPr>
              <a:t>"Bryan"</a:t>
            </a:r>
          </a:p>
          <a:p>
            <a:pPr marL="0" indent="0">
              <a:buNone/>
            </a:pPr>
            <a:r>
              <a:rPr lang="en-US" sz="2400" dirty="0" err="1">
                <a:latin typeface="Inconsolata"/>
                <a:cs typeface="Inconsolata"/>
              </a:rPr>
              <a:t>iex</a:t>
            </a:r>
            <a:r>
              <a:rPr lang="en-US" sz="2400" dirty="0">
                <a:latin typeface="Inconsolata"/>
                <a:cs typeface="Inconsolata"/>
              </a:rPr>
              <a:t>(3)</a:t>
            </a:r>
            <a:r>
              <a:rPr lang="en-US" sz="2400" dirty="0" smtClean="0">
                <a:latin typeface="Inconsolata"/>
                <a:cs typeface="Inconsolata"/>
              </a:rPr>
              <a:t>&gt;</a:t>
            </a:r>
            <a:endParaRPr lang="en-US" sz="2400" dirty="0">
              <a:latin typeface="Inconsolata"/>
              <a:cs typeface="Inconsolata"/>
            </a:endParaRPr>
          </a:p>
        </p:txBody>
      </p:sp>
    </p:spTree>
    <p:extLst>
      <p:ext uri="{BB962C8B-B14F-4D97-AF65-F5344CB8AC3E}">
        <p14:creationId xmlns:p14="http://schemas.microsoft.com/office/powerpoint/2010/main" val="3585336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 err="1">
                <a:latin typeface="Inconsolata"/>
                <a:cs typeface="Inconsolata"/>
              </a:rPr>
              <a:t>iex</a:t>
            </a:r>
            <a:r>
              <a:rPr lang="en-US" sz="2400" dirty="0">
                <a:latin typeface="Inconsolata"/>
                <a:cs typeface="Inconsolata"/>
              </a:rPr>
              <a:t>(1)&gt; person = %{name: "Bryan", beardy: true}</a:t>
            </a:r>
          </a:p>
          <a:p>
            <a:pPr marL="0" indent="0">
              <a:buNone/>
            </a:pPr>
            <a:r>
              <a:rPr lang="en-US" sz="2400" i="1" dirty="0">
                <a:solidFill>
                  <a:srgbClr val="1F497D"/>
                </a:solidFill>
                <a:latin typeface="Inconsolata"/>
                <a:cs typeface="Inconsolata"/>
              </a:rPr>
              <a:t>%{beardy: true, name: "Bryan"}</a:t>
            </a:r>
          </a:p>
          <a:p>
            <a:pPr marL="0" indent="0">
              <a:buNone/>
            </a:pPr>
            <a:r>
              <a:rPr lang="en-US" sz="2400" dirty="0" err="1">
                <a:latin typeface="Inconsolata"/>
                <a:cs typeface="Inconsolata"/>
              </a:rPr>
              <a:t>iex</a:t>
            </a:r>
            <a:r>
              <a:rPr lang="en-US" sz="2400" dirty="0">
                <a:latin typeface="Inconsolata"/>
                <a:cs typeface="Inconsolata"/>
              </a:rPr>
              <a:t>(2)&gt; person[:name]</a:t>
            </a:r>
          </a:p>
          <a:p>
            <a:pPr marL="0" indent="0">
              <a:buNone/>
            </a:pPr>
            <a:r>
              <a:rPr lang="en-US" sz="2400" i="1" dirty="0">
                <a:solidFill>
                  <a:srgbClr val="1F497D"/>
                </a:solidFill>
                <a:latin typeface="Inconsolata"/>
                <a:cs typeface="Inconsolata"/>
              </a:rPr>
              <a:t>"Bryan"</a:t>
            </a:r>
          </a:p>
          <a:p>
            <a:pPr marL="0" indent="0">
              <a:buNone/>
            </a:pPr>
            <a:r>
              <a:rPr lang="en-US" sz="2400" dirty="0" err="1">
                <a:latin typeface="Inconsolata"/>
                <a:cs typeface="Inconsolata"/>
              </a:rPr>
              <a:t>iex</a:t>
            </a:r>
            <a:r>
              <a:rPr lang="en-US" sz="2400" dirty="0">
                <a:latin typeface="Inconsolata"/>
                <a:cs typeface="Inconsolata"/>
              </a:rPr>
              <a:t>(3)&gt; </a:t>
            </a:r>
            <a:r>
              <a:rPr lang="en-US" sz="2400" dirty="0" err="1" smtClean="0">
                <a:latin typeface="Inconsolata"/>
                <a:cs typeface="Inconsolata"/>
              </a:rPr>
              <a:t>person.name</a:t>
            </a:r>
            <a:endParaRPr lang="en-US" sz="2400" dirty="0">
              <a:latin typeface="Inconsolata"/>
              <a:cs typeface="Inconsolata"/>
            </a:endParaRPr>
          </a:p>
        </p:txBody>
      </p:sp>
    </p:spTree>
    <p:extLst>
      <p:ext uri="{BB962C8B-B14F-4D97-AF65-F5344CB8AC3E}">
        <p14:creationId xmlns:p14="http://schemas.microsoft.com/office/powerpoint/2010/main" val="28856301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 err="1">
                <a:latin typeface="Inconsolata"/>
                <a:cs typeface="Inconsolata"/>
              </a:rPr>
              <a:t>iex</a:t>
            </a:r>
            <a:r>
              <a:rPr lang="en-US" sz="2400" dirty="0">
                <a:latin typeface="Inconsolata"/>
                <a:cs typeface="Inconsolata"/>
              </a:rPr>
              <a:t>(1)&gt; person = %{name: "Bryan", beardy: true}</a:t>
            </a:r>
          </a:p>
          <a:p>
            <a:pPr marL="0" indent="0">
              <a:buNone/>
            </a:pPr>
            <a:r>
              <a:rPr lang="en-US" sz="2400" i="1" dirty="0">
                <a:solidFill>
                  <a:srgbClr val="1F497D"/>
                </a:solidFill>
                <a:latin typeface="Inconsolata"/>
                <a:cs typeface="Inconsolata"/>
              </a:rPr>
              <a:t>%{beardy: true, name: "Bryan"}</a:t>
            </a:r>
          </a:p>
          <a:p>
            <a:pPr marL="0" indent="0">
              <a:buNone/>
            </a:pPr>
            <a:r>
              <a:rPr lang="en-US" sz="2400" dirty="0" err="1">
                <a:latin typeface="Inconsolata"/>
                <a:cs typeface="Inconsolata"/>
              </a:rPr>
              <a:t>iex</a:t>
            </a:r>
            <a:r>
              <a:rPr lang="en-US" sz="2400" dirty="0">
                <a:latin typeface="Inconsolata"/>
                <a:cs typeface="Inconsolata"/>
              </a:rPr>
              <a:t>(2)&gt; person[:name]</a:t>
            </a:r>
          </a:p>
          <a:p>
            <a:pPr marL="0" indent="0">
              <a:buNone/>
            </a:pPr>
            <a:r>
              <a:rPr lang="en-US" sz="2400" i="1" dirty="0">
                <a:solidFill>
                  <a:srgbClr val="1F497D"/>
                </a:solidFill>
                <a:latin typeface="Inconsolata"/>
                <a:cs typeface="Inconsolata"/>
              </a:rPr>
              <a:t>"Bryan"</a:t>
            </a:r>
          </a:p>
          <a:p>
            <a:pPr marL="0" indent="0">
              <a:buNone/>
            </a:pPr>
            <a:r>
              <a:rPr lang="en-US" sz="2400" dirty="0" err="1">
                <a:latin typeface="Inconsolata"/>
                <a:cs typeface="Inconsolata"/>
              </a:rPr>
              <a:t>iex</a:t>
            </a:r>
            <a:r>
              <a:rPr lang="en-US" sz="2400" dirty="0">
                <a:latin typeface="Inconsolata"/>
                <a:cs typeface="Inconsolata"/>
              </a:rPr>
              <a:t>(3)&gt; </a:t>
            </a:r>
            <a:r>
              <a:rPr lang="en-US" sz="2400" dirty="0" err="1">
                <a:latin typeface="Inconsolata"/>
                <a:cs typeface="Inconsolata"/>
              </a:rPr>
              <a:t>person.name</a:t>
            </a:r>
            <a:endParaRPr lang="en-US" sz="2400" dirty="0">
              <a:latin typeface="Inconsolata"/>
              <a:cs typeface="Inconsolata"/>
            </a:endParaRPr>
          </a:p>
          <a:p>
            <a:pPr marL="0" indent="0">
              <a:buNone/>
            </a:pPr>
            <a:r>
              <a:rPr lang="en-US" sz="2400" i="1" dirty="0">
                <a:solidFill>
                  <a:srgbClr val="1F497D"/>
                </a:solidFill>
                <a:latin typeface="Inconsolata"/>
                <a:cs typeface="Inconsolata"/>
              </a:rPr>
              <a:t>"Bryan"</a:t>
            </a:r>
          </a:p>
          <a:p>
            <a:pPr marL="0" indent="0">
              <a:buNone/>
            </a:pPr>
            <a:r>
              <a:rPr lang="en-US" sz="2400" dirty="0" err="1">
                <a:latin typeface="Inconsolata"/>
                <a:cs typeface="Inconsolata"/>
              </a:rPr>
              <a:t>iex</a:t>
            </a:r>
            <a:r>
              <a:rPr lang="en-US" sz="2400" dirty="0">
                <a:latin typeface="Inconsolata"/>
                <a:cs typeface="Inconsolata"/>
              </a:rPr>
              <a:t>(4)</a:t>
            </a:r>
            <a:r>
              <a:rPr lang="en-US" sz="2400" dirty="0" smtClean="0">
                <a:latin typeface="Inconsolata"/>
                <a:cs typeface="Inconsolata"/>
              </a:rPr>
              <a:t>&gt;</a:t>
            </a:r>
            <a:endParaRPr lang="en-US" sz="2400" dirty="0">
              <a:latin typeface="Inconsolata"/>
              <a:cs typeface="Inconsolata"/>
            </a:endParaRPr>
          </a:p>
        </p:txBody>
      </p:sp>
    </p:spTree>
    <p:extLst>
      <p:ext uri="{BB962C8B-B14F-4D97-AF65-F5344CB8AC3E}">
        <p14:creationId xmlns:p14="http://schemas.microsoft.com/office/powerpoint/2010/main" val="32686754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 err="1">
                <a:latin typeface="Inconsolata"/>
                <a:cs typeface="Inconsolata"/>
              </a:rPr>
              <a:t>iex</a:t>
            </a:r>
            <a:r>
              <a:rPr lang="en-US" sz="2400" dirty="0">
                <a:latin typeface="Inconsolata"/>
                <a:cs typeface="Inconsolata"/>
              </a:rPr>
              <a:t>(1)&gt; person = %{name: "Bryan", beardy: true}</a:t>
            </a:r>
          </a:p>
          <a:p>
            <a:pPr marL="0" indent="0">
              <a:buNone/>
            </a:pPr>
            <a:r>
              <a:rPr lang="en-US" sz="2400" i="1" dirty="0">
                <a:solidFill>
                  <a:srgbClr val="1F497D"/>
                </a:solidFill>
                <a:latin typeface="Inconsolata"/>
                <a:cs typeface="Inconsolata"/>
              </a:rPr>
              <a:t>%{beardy: true, name: "Bryan"}</a:t>
            </a:r>
          </a:p>
          <a:p>
            <a:pPr marL="0" indent="0">
              <a:buNone/>
            </a:pPr>
            <a:r>
              <a:rPr lang="en-US" sz="2400" dirty="0" err="1">
                <a:latin typeface="Inconsolata"/>
                <a:cs typeface="Inconsolata"/>
              </a:rPr>
              <a:t>iex</a:t>
            </a:r>
            <a:r>
              <a:rPr lang="en-US" sz="2400" dirty="0">
                <a:latin typeface="Inconsolata"/>
                <a:cs typeface="Inconsolata"/>
              </a:rPr>
              <a:t>(2)&gt; person[:name]</a:t>
            </a:r>
          </a:p>
          <a:p>
            <a:pPr marL="0" indent="0">
              <a:buNone/>
            </a:pPr>
            <a:r>
              <a:rPr lang="en-US" sz="2400" i="1" dirty="0">
                <a:solidFill>
                  <a:srgbClr val="1F497D"/>
                </a:solidFill>
                <a:latin typeface="Inconsolata"/>
                <a:cs typeface="Inconsolata"/>
              </a:rPr>
              <a:t>"Bryan"</a:t>
            </a:r>
          </a:p>
          <a:p>
            <a:pPr marL="0" indent="0">
              <a:buNone/>
            </a:pPr>
            <a:r>
              <a:rPr lang="en-US" sz="2400" dirty="0" err="1">
                <a:latin typeface="Inconsolata"/>
                <a:cs typeface="Inconsolata"/>
              </a:rPr>
              <a:t>iex</a:t>
            </a:r>
            <a:r>
              <a:rPr lang="en-US" sz="2400" dirty="0">
                <a:latin typeface="Inconsolata"/>
                <a:cs typeface="Inconsolata"/>
              </a:rPr>
              <a:t>(3)&gt; </a:t>
            </a:r>
            <a:r>
              <a:rPr lang="en-US" sz="2400" dirty="0" err="1">
                <a:latin typeface="Inconsolata"/>
                <a:cs typeface="Inconsolata"/>
              </a:rPr>
              <a:t>person.name</a:t>
            </a:r>
            <a:endParaRPr lang="en-US" sz="2400" dirty="0">
              <a:latin typeface="Inconsolata"/>
              <a:cs typeface="Inconsolata"/>
            </a:endParaRPr>
          </a:p>
          <a:p>
            <a:pPr marL="0" indent="0">
              <a:buNone/>
            </a:pPr>
            <a:r>
              <a:rPr lang="en-US" sz="2400" i="1" dirty="0">
                <a:solidFill>
                  <a:srgbClr val="1F497D"/>
                </a:solidFill>
                <a:latin typeface="Inconsolata"/>
                <a:cs typeface="Inconsolata"/>
              </a:rPr>
              <a:t>"Bryan"</a:t>
            </a:r>
          </a:p>
          <a:p>
            <a:pPr marL="0" indent="0">
              <a:buNone/>
            </a:pPr>
            <a:r>
              <a:rPr lang="en-US" sz="2400" dirty="0" err="1">
                <a:latin typeface="Inconsolata"/>
                <a:cs typeface="Inconsolata"/>
              </a:rPr>
              <a:t>iex</a:t>
            </a:r>
            <a:r>
              <a:rPr lang="en-US" sz="2400" dirty="0">
                <a:latin typeface="Inconsolata"/>
                <a:cs typeface="Inconsolata"/>
              </a:rPr>
              <a:t>(4)</a:t>
            </a:r>
            <a:r>
              <a:rPr lang="en-US" sz="2400" dirty="0" smtClean="0">
                <a:latin typeface="Inconsolata"/>
                <a:cs typeface="Inconsolata"/>
              </a:rPr>
              <a:t>&gt; %{person | name: "Bryan Hunter”}</a:t>
            </a:r>
            <a:endParaRPr lang="en-US" sz="2400" dirty="0">
              <a:latin typeface="Inconsolata"/>
              <a:cs typeface="Inconsolata"/>
            </a:endParaRPr>
          </a:p>
        </p:txBody>
      </p:sp>
    </p:spTree>
    <p:extLst>
      <p:ext uri="{BB962C8B-B14F-4D97-AF65-F5344CB8AC3E}">
        <p14:creationId xmlns:p14="http://schemas.microsoft.com/office/powerpoint/2010/main" val="30862144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 err="1">
                <a:latin typeface="Inconsolata"/>
                <a:cs typeface="Inconsolata"/>
              </a:rPr>
              <a:t>iex</a:t>
            </a:r>
            <a:r>
              <a:rPr lang="en-US" sz="2400" dirty="0">
                <a:latin typeface="Inconsolata"/>
                <a:cs typeface="Inconsolata"/>
              </a:rPr>
              <a:t>(1)&gt; person = %{name: "Bryan", beardy: true}</a:t>
            </a:r>
          </a:p>
          <a:p>
            <a:pPr marL="0" indent="0">
              <a:buNone/>
            </a:pPr>
            <a:r>
              <a:rPr lang="en-US" sz="2400" i="1" dirty="0">
                <a:solidFill>
                  <a:srgbClr val="1F497D"/>
                </a:solidFill>
                <a:latin typeface="Inconsolata"/>
                <a:cs typeface="Inconsolata"/>
              </a:rPr>
              <a:t>%{beardy: true, name: "Bryan"}</a:t>
            </a:r>
          </a:p>
          <a:p>
            <a:pPr marL="0" indent="0">
              <a:buNone/>
            </a:pPr>
            <a:r>
              <a:rPr lang="en-US" sz="2400" dirty="0" err="1">
                <a:latin typeface="Inconsolata"/>
                <a:cs typeface="Inconsolata"/>
              </a:rPr>
              <a:t>iex</a:t>
            </a:r>
            <a:r>
              <a:rPr lang="en-US" sz="2400" dirty="0">
                <a:latin typeface="Inconsolata"/>
                <a:cs typeface="Inconsolata"/>
              </a:rPr>
              <a:t>(2)&gt; person[:name]</a:t>
            </a:r>
          </a:p>
          <a:p>
            <a:pPr marL="0" indent="0">
              <a:buNone/>
            </a:pPr>
            <a:r>
              <a:rPr lang="en-US" sz="2400" i="1" dirty="0">
                <a:solidFill>
                  <a:srgbClr val="1F497D"/>
                </a:solidFill>
                <a:latin typeface="Inconsolata"/>
                <a:cs typeface="Inconsolata"/>
              </a:rPr>
              <a:t>"Bryan"</a:t>
            </a:r>
          </a:p>
          <a:p>
            <a:pPr marL="0" indent="0">
              <a:buNone/>
            </a:pPr>
            <a:r>
              <a:rPr lang="en-US" sz="2400" dirty="0" err="1">
                <a:latin typeface="Inconsolata"/>
                <a:cs typeface="Inconsolata"/>
              </a:rPr>
              <a:t>iex</a:t>
            </a:r>
            <a:r>
              <a:rPr lang="en-US" sz="2400" dirty="0">
                <a:latin typeface="Inconsolata"/>
                <a:cs typeface="Inconsolata"/>
              </a:rPr>
              <a:t>(3)&gt; </a:t>
            </a:r>
            <a:r>
              <a:rPr lang="en-US" sz="2400" dirty="0" err="1">
                <a:latin typeface="Inconsolata"/>
                <a:cs typeface="Inconsolata"/>
              </a:rPr>
              <a:t>person.name</a:t>
            </a:r>
            <a:endParaRPr lang="en-US" sz="2400" dirty="0">
              <a:latin typeface="Inconsolata"/>
              <a:cs typeface="Inconsolata"/>
            </a:endParaRPr>
          </a:p>
          <a:p>
            <a:pPr marL="0" indent="0">
              <a:buNone/>
            </a:pPr>
            <a:r>
              <a:rPr lang="en-US" sz="2400" i="1" dirty="0">
                <a:solidFill>
                  <a:srgbClr val="1F497D"/>
                </a:solidFill>
                <a:latin typeface="Inconsolata"/>
                <a:cs typeface="Inconsolata"/>
              </a:rPr>
              <a:t>"Bryan"</a:t>
            </a:r>
          </a:p>
          <a:p>
            <a:pPr marL="0" indent="0">
              <a:buNone/>
            </a:pPr>
            <a:r>
              <a:rPr lang="en-US" sz="2400" dirty="0" err="1">
                <a:latin typeface="Inconsolata"/>
                <a:cs typeface="Inconsolata"/>
              </a:rPr>
              <a:t>iex</a:t>
            </a:r>
            <a:r>
              <a:rPr lang="en-US" sz="2400" dirty="0">
                <a:latin typeface="Inconsolata"/>
                <a:cs typeface="Inconsolata"/>
              </a:rPr>
              <a:t>(4)</a:t>
            </a:r>
            <a:r>
              <a:rPr lang="en-US" sz="2400" dirty="0" smtClean="0">
                <a:latin typeface="Inconsolata"/>
                <a:cs typeface="Inconsolata"/>
              </a:rPr>
              <a:t>&gt; %{person | name: "Bryan Hunter"}</a:t>
            </a:r>
          </a:p>
          <a:p>
            <a:pPr marL="0" indent="0">
              <a:buNone/>
            </a:pPr>
            <a:r>
              <a:rPr lang="en-US" sz="2400" i="1" dirty="0" smtClean="0">
                <a:solidFill>
                  <a:srgbClr val="1F497D"/>
                </a:solidFill>
                <a:latin typeface="Inconsolata"/>
                <a:cs typeface="Inconsolata"/>
              </a:rPr>
              <a:t>%{beardy: true, name: "Bryan Hunter"}</a:t>
            </a:r>
          </a:p>
          <a:p>
            <a:pPr marL="0" indent="0">
              <a:buNone/>
            </a:pPr>
            <a:r>
              <a:rPr lang="en-US" sz="2400" dirty="0" err="1" smtClean="0">
                <a:latin typeface="Inconsolata"/>
                <a:cs typeface="Inconsolata"/>
              </a:rPr>
              <a:t>iex</a:t>
            </a:r>
            <a:r>
              <a:rPr lang="en-US" sz="2400" dirty="0" smtClean="0">
                <a:latin typeface="Inconsolata"/>
                <a:cs typeface="Inconsolata"/>
              </a:rPr>
              <a:t>(5)&gt; </a:t>
            </a:r>
            <a:endParaRPr lang="en-US" sz="2400" dirty="0">
              <a:latin typeface="Inconsolata"/>
              <a:cs typeface="Inconsolata"/>
            </a:endParaRPr>
          </a:p>
        </p:txBody>
      </p:sp>
    </p:spTree>
    <p:extLst>
      <p:ext uri="{BB962C8B-B14F-4D97-AF65-F5344CB8AC3E}">
        <p14:creationId xmlns:p14="http://schemas.microsoft.com/office/powerpoint/2010/main" val="11272023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Structs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5780" y="1417638"/>
            <a:ext cx="8714517" cy="483065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200" dirty="0" err="1">
                <a:latin typeface="Inconsolata"/>
                <a:cs typeface="Inconsolata"/>
              </a:rPr>
              <a:t>iex</a:t>
            </a:r>
            <a:r>
              <a:rPr lang="en-US" sz="2200" dirty="0">
                <a:latin typeface="Inconsolata"/>
                <a:cs typeface="Inconsolata"/>
              </a:rPr>
              <a:t>(1)</a:t>
            </a:r>
            <a:r>
              <a:rPr lang="en-US" sz="2200" dirty="0" smtClean="0">
                <a:latin typeface="Inconsolata"/>
                <a:cs typeface="Inconsolata"/>
              </a:rPr>
              <a:t>&gt;</a:t>
            </a:r>
            <a:endParaRPr lang="en-US" sz="2200" dirty="0">
              <a:latin typeface="Inconsolata"/>
              <a:cs typeface="Inconsolata"/>
            </a:endParaRPr>
          </a:p>
        </p:txBody>
      </p:sp>
    </p:spTree>
    <p:extLst>
      <p:ext uri="{BB962C8B-B14F-4D97-AF65-F5344CB8AC3E}">
        <p14:creationId xmlns:p14="http://schemas.microsoft.com/office/powerpoint/2010/main" val="34697213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6050</TotalTime>
  <Words>7344</Words>
  <Application>Microsoft Macintosh PowerPoint</Application>
  <PresentationFormat>On-screen Show (4:3)</PresentationFormat>
  <Paragraphs>1137</Paragraphs>
  <Slides>160</Slides>
  <Notes>97</Notes>
  <HiddenSlides>1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160</vt:i4>
      </vt:variant>
    </vt:vector>
  </HeadingPairs>
  <TitlesOfParts>
    <vt:vector size="161" baseType="lpstr">
      <vt:lpstr>Office Theme</vt:lpstr>
      <vt:lpstr>PowerPoint Presentation</vt:lpstr>
      <vt:lpstr>PowerPoint Presentation</vt:lpstr>
      <vt:lpstr>Abstract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“The ‘When’ is pretty much now.” </vt:lpstr>
      <vt:lpstr>PowerPoint Presentation</vt:lpstr>
      <vt:lpstr>History of Elixir</vt:lpstr>
      <vt:lpstr>History of Elixir</vt:lpstr>
      <vt:lpstr>PowerPoint Presentation</vt:lpstr>
      <vt:lpstr>PowerPoint Presentation</vt:lpstr>
      <vt:lpstr>Elixir in Context</vt:lpstr>
      <vt:lpstr>What does an OS do?</vt:lpstr>
      <vt:lpstr>What does an App (C/C#/Ruby/…) do?</vt:lpstr>
      <vt:lpstr>PowerPoint Presentation</vt:lpstr>
      <vt:lpstr>ErlangVM Processes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ErlangVM Scheduling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Princeton University 1930s</vt:lpstr>
      <vt:lpstr>ErlangVM as the mobile backend</vt:lpstr>
      <vt:lpstr>PowerPoint Presentation</vt:lpstr>
      <vt:lpstr>Interactive Elixir (IEX)</vt:lpstr>
      <vt:lpstr>Interactive Elixir (IEX)</vt:lpstr>
      <vt:lpstr>Interactive Elixir (IEX)</vt:lpstr>
      <vt:lpstr>Mix</vt:lpstr>
      <vt:lpstr>Types</vt:lpstr>
      <vt:lpstr>Pattern Matching</vt:lpstr>
      <vt:lpstr>Pattern Matching</vt:lpstr>
      <vt:lpstr>Pattern Matching</vt:lpstr>
      <vt:lpstr>Pattern Matching</vt:lpstr>
      <vt:lpstr>Pattern Matching</vt:lpstr>
      <vt:lpstr>Pattern Matching</vt:lpstr>
      <vt:lpstr>Pattern Matching</vt:lpstr>
      <vt:lpstr>Pattern Matching</vt:lpstr>
      <vt:lpstr>Pattern Matching</vt:lpstr>
      <vt:lpstr>Pattern Matching</vt:lpstr>
      <vt:lpstr>Pattern Matching</vt:lpstr>
      <vt:lpstr>Pattern Matching</vt:lpstr>
      <vt:lpstr>Pattern Matching</vt:lpstr>
      <vt:lpstr>if (and UTF-8)</vt:lpstr>
      <vt:lpstr>if (without an else)</vt:lpstr>
      <vt:lpstr>Digit Separators </vt:lpstr>
      <vt:lpstr>Digit Separators </vt:lpstr>
      <vt:lpstr>Digit Separators </vt:lpstr>
      <vt:lpstr>Digit Separators </vt:lpstr>
      <vt:lpstr>Digit Separators </vt:lpstr>
      <vt:lpstr>Digit Separators </vt:lpstr>
      <vt:lpstr>Digit Separators </vt:lpstr>
      <vt:lpstr>Maps</vt:lpstr>
      <vt:lpstr>Maps</vt:lpstr>
      <vt:lpstr>Maps</vt:lpstr>
      <vt:lpstr>Maps</vt:lpstr>
      <vt:lpstr>Maps</vt:lpstr>
      <vt:lpstr>Maps</vt:lpstr>
      <vt:lpstr>Maps</vt:lpstr>
      <vt:lpstr>Maps</vt:lpstr>
      <vt:lpstr>Maps</vt:lpstr>
      <vt:lpstr>Structs</vt:lpstr>
      <vt:lpstr>Structs</vt:lpstr>
      <vt:lpstr>Structs</vt:lpstr>
      <vt:lpstr>Structs</vt:lpstr>
      <vt:lpstr>Structs</vt:lpstr>
      <vt:lpstr>Structs</vt:lpstr>
      <vt:lpstr>Structs</vt:lpstr>
      <vt:lpstr>Structs</vt:lpstr>
      <vt:lpstr>Structs</vt:lpstr>
      <vt:lpstr>Structs</vt:lpstr>
      <vt:lpstr>Structs</vt:lpstr>
      <vt:lpstr>Structs</vt:lpstr>
      <vt:lpstr>Structs</vt:lpstr>
      <vt:lpstr>Enumerables &amp; Streams</vt:lpstr>
      <vt:lpstr>Enumerables &amp; Streams</vt:lpstr>
      <vt:lpstr>Enumerables &amp; Streams</vt:lpstr>
      <vt:lpstr>Enumerables &amp; Streams</vt:lpstr>
      <vt:lpstr>Enumerables &amp; Streams</vt:lpstr>
      <vt:lpstr>Enumerables &amp; Streams</vt:lpstr>
      <vt:lpstr>Enumerables &amp; Streams</vt:lpstr>
      <vt:lpstr>Enumerables &amp; Streams</vt:lpstr>
      <vt:lpstr>Enumerables &amp; Streams</vt:lpstr>
      <vt:lpstr>Enumerables &amp; Streams</vt:lpstr>
      <vt:lpstr>Enumerables &amp; Streams</vt:lpstr>
      <vt:lpstr>Enumerables &amp; Streams</vt:lpstr>
      <vt:lpstr>Enumerables &amp; Streams</vt:lpstr>
      <vt:lpstr>Enumerables &amp; Streams</vt:lpstr>
      <vt:lpstr>Enumerables &amp; Streams</vt:lpstr>
      <vt:lpstr>Enumerables &amp; Streams</vt:lpstr>
      <vt:lpstr>Enumerables &amp; Streams</vt:lpstr>
      <vt:lpstr>Enumerables &amp; Streams</vt:lpstr>
      <vt:lpstr>Enumerables &amp; Streams</vt:lpstr>
      <vt:lpstr>PowerPoint Presentation</vt:lpstr>
      <vt:lpstr>Behaviours</vt:lpstr>
      <vt:lpstr>PowerPoint Presentation</vt:lpstr>
      <vt:lpstr>Agents</vt:lpstr>
      <vt:lpstr>Agents</vt:lpstr>
      <vt:lpstr>Agents</vt:lpstr>
      <vt:lpstr>Agents</vt:lpstr>
      <vt:lpstr>Agents</vt:lpstr>
      <vt:lpstr>Agents</vt:lpstr>
      <vt:lpstr>Agents</vt:lpstr>
      <vt:lpstr>Agents</vt:lpstr>
      <vt:lpstr>Agents</vt:lpstr>
      <vt:lpstr>Agents</vt:lpstr>
      <vt:lpstr>Agents</vt:lpstr>
      <vt:lpstr>Tasks</vt:lpstr>
      <vt:lpstr>Two Neat Extra Bits</vt:lpstr>
      <vt:lpstr>PowerPoint Presentation</vt:lpstr>
      <vt:lpstr>PowerPoint Presentation</vt:lpstr>
      <vt:lpstr>PowerPoint Presentation</vt:lpstr>
      <vt:lpstr>What We’ve Learned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FP and Ethics</vt:lpstr>
      <vt:lpstr>PowerPoint Presentation</vt:lpstr>
      <vt:lpstr>PowerPoint Presentation</vt:lpstr>
    </vt:vector>
  </TitlesOfParts>
  <Company>Firefly Logic, Inc.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Bryan Hunter</dc:creator>
  <cp:lastModifiedBy>Bryan Hunter</cp:lastModifiedBy>
  <cp:revision>164</cp:revision>
  <dcterms:created xsi:type="dcterms:W3CDTF">2014-08-23T03:02:01Z</dcterms:created>
  <dcterms:modified xsi:type="dcterms:W3CDTF">2015-01-17T20:25:26Z</dcterms:modified>
</cp:coreProperties>
</file>